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150c686b9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150c686b9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50c686b9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50c686b9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150c686b9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150c686b9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150c686b9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150c686b9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290c29c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290c29c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50c686b99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50c686b99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50c686b9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150c686b9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50c686b9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150c686b9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50c686b9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150c686b9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50c686b9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150c686b9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290c29c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290c29c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1290c29c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1290c29c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50c686b9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50c686b9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150c686b9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150c686b9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50c686b9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150c686b9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150c686b9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150c686b9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150c686b9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150c686b9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50c686b9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50c686b9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150c686b9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150c686b9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50c686b9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50c686b9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50c686b9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150c686b9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290c29cc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290c29cc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50c686b9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50c686b9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50c686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50c686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50c686b9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150c686b9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50c686b9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150c686b9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50c686b9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150c686b9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50c686b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50c686b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150c686b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150c686b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150c686b9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150c686b9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50c686b9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150c686b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150c686b9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150c686b9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50c686b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50c686b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Times"/>
              <a:buNone/>
              <a:defRPr>
                <a:latin typeface="Times"/>
                <a:ea typeface="Times"/>
                <a:cs typeface="Times"/>
                <a:sym typeface="Times"/>
              </a:defRPr>
            </a:lvl1pPr>
            <a:lvl2pPr lvl="1">
              <a:spcBef>
                <a:spcPts val="0"/>
              </a:spcBef>
              <a:spcAft>
                <a:spcPts val="0"/>
              </a:spcAft>
              <a:buSzPts val="2800"/>
              <a:buFont typeface="Times"/>
              <a:buNone/>
              <a:defRPr>
                <a:latin typeface="Times"/>
                <a:ea typeface="Times"/>
                <a:cs typeface="Times"/>
                <a:sym typeface="Times"/>
              </a:defRPr>
            </a:lvl2pPr>
            <a:lvl3pPr lvl="2">
              <a:spcBef>
                <a:spcPts val="0"/>
              </a:spcBef>
              <a:spcAft>
                <a:spcPts val="0"/>
              </a:spcAft>
              <a:buSzPts val="2800"/>
              <a:buFont typeface="Times"/>
              <a:buNone/>
              <a:defRPr>
                <a:latin typeface="Times"/>
                <a:ea typeface="Times"/>
                <a:cs typeface="Times"/>
                <a:sym typeface="Times"/>
              </a:defRPr>
            </a:lvl3pPr>
            <a:lvl4pPr lvl="3">
              <a:spcBef>
                <a:spcPts val="0"/>
              </a:spcBef>
              <a:spcAft>
                <a:spcPts val="0"/>
              </a:spcAft>
              <a:buSzPts val="2800"/>
              <a:buFont typeface="Times"/>
              <a:buNone/>
              <a:defRPr>
                <a:latin typeface="Times"/>
                <a:ea typeface="Times"/>
                <a:cs typeface="Times"/>
                <a:sym typeface="Times"/>
              </a:defRPr>
            </a:lvl4pPr>
            <a:lvl5pPr lvl="4">
              <a:spcBef>
                <a:spcPts val="0"/>
              </a:spcBef>
              <a:spcAft>
                <a:spcPts val="0"/>
              </a:spcAft>
              <a:buSzPts val="2800"/>
              <a:buFont typeface="Times"/>
              <a:buNone/>
              <a:defRPr>
                <a:latin typeface="Times"/>
                <a:ea typeface="Times"/>
                <a:cs typeface="Times"/>
                <a:sym typeface="Times"/>
              </a:defRPr>
            </a:lvl5pPr>
            <a:lvl6pPr lvl="5">
              <a:spcBef>
                <a:spcPts val="0"/>
              </a:spcBef>
              <a:spcAft>
                <a:spcPts val="0"/>
              </a:spcAft>
              <a:buSzPts val="2800"/>
              <a:buFont typeface="Times"/>
              <a:buNone/>
              <a:defRPr>
                <a:latin typeface="Times"/>
                <a:ea typeface="Times"/>
                <a:cs typeface="Times"/>
                <a:sym typeface="Times"/>
              </a:defRPr>
            </a:lvl6pPr>
            <a:lvl7pPr lvl="6">
              <a:spcBef>
                <a:spcPts val="0"/>
              </a:spcBef>
              <a:spcAft>
                <a:spcPts val="0"/>
              </a:spcAft>
              <a:buSzPts val="2800"/>
              <a:buFont typeface="Times"/>
              <a:buNone/>
              <a:defRPr>
                <a:latin typeface="Times"/>
                <a:ea typeface="Times"/>
                <a:cs typeface="Times"/>
                <a:sym typeface="Times"/>
              </a:defRPr>
            </a:lvl7pPr>
            <a:lvl8pPr lvl="7">
              <a:spcBef>
                <a:spcPts val="0"/>
              </a:spcBef>
              <a:spcAft>
                <a:spcPts val="0"/>
              </a:spcAft>
              <a:buSzPts val="2800"/>
              <a:buFont typeface="Times"/>
              <a:buNone/>
              <a:defRPr>
                <a:latin typeface="Times"/>
                <a:ea typeface="Times"/>
                <a:cs typeface="Times"/>
                <a:sym typeface="Times"/>
              </a:defRPr>
            </a:lvl8pPr>
            <a:lvl9pPr lvl="8">
              <a:spcBef>
                <a:spcPts val="0"/>
              </a:spcBef>
              <a:spcAft>
                <a:spcPts val="0"/>
              </a:spcAft>
              <a:buSzPts val="2800"/>
              <a:buFont typeface="Times"/>
              <a:buNone/>
              <a:defRPr>
                <a:latin typeface="Times"/>
                <a:ea typeface="Times"/>
                <a:cs typeface="Times"/>
                <a:sym typeface="Times"/>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Times"/>
              <a:buChar char="●"/>
              <a:defRPr>
                <a:latin typeface="Times"/>
                <a:ea typeface="Times"/>
                <a:cs typeface="Times"/>
                <a:sym typeface="Times"/>
              </a:defRPr>
            </a:lvl1pPr>
            <a:lvl2pPr indent="-317500" lvl="1" marL="914400">
              <a:spcBef>
                <a:spcPts val="0"/>
              </a:spcBef>
              <a:spcAft>
                <a:spcPts val="0"/>
              </a:spcAft>
              <a:buSzPts val="1400"/>
              <a:buFont typeface="Times"/>
              <a:buChar char="○"/>
              <a:defRPr>
                <a:latin typeface="Times"/>
                <a:ea typeface="Times"/>
                <a:cs typeface="Times"/>
                <a:sym typeface="Times"/>
              </a:defRPr>
            </a:lvl2pPr>
            <a:lvl3pPr indent="-317500" lvl="2" marL="1371600">
              <a:spcBef>
                <a:spcPts val="0"/>
              </a:spcBef>
              <a:spcAft>
                <a:spcPts val="0"/>
              </a:spcAft>
              <a:buSzPts val="1400"/>
              <a:buFont typeface="Times"/>
              <a:buChar char="■"/>
              <a:defRPr>
                <a:latin typeface="Times"/>
                <a:ea typeface="Times"/>
                <a:cs typeface="Times"/>
                <a:sym typeface="Times"/>
              </a:defRPr>
            </a:lvl3pPr>
            <a:lvl4pPr indent="-317500" lvl="3" marL="1828800">
              <a:spcBef>
                <a:spcPts val="0"/>
              </a:spcBef>
              <a:spcAft>
                <a:spcPts val="0"/>
              </a:spcAft>
              <a:buSzPts val="1400"/>
              <a:buFont typeface="Times"/>
              <a:buChar char="●"/>
              <a:defRPr>
                <a:latin typeface="Times"/>
                <a:ea typeface="Times"/>
                <a:cs typeface="Times"/>
                <a:sym typeface="Times"/>
              </a:defRPr>
            </a:lvl4pPr>
            <a:lvl5pPr indent="-317500" lvl="4" marL="2286000">
              <a:spcBef>
                <a:spcPts val="0"/>
              </a:spcBef>
              <a:spcAft>
                <a:spcPts val="0"/>
              </a:spcAft>
              <a:buSzPts val="1400"/>
              <a:buFont typeface="Times"/>
              <a:buChar char="○"/>
              <a:defRPr>
                <a:latin typeface="Times"/>
                <a:ea typeface="Times"/>
                <a:cs typeface="Times"/>
                <a:sym typeface="Times"/>
              </a:defRPr>
            </a:lvl5pPr>
            <a:lvl6pPr indent="-317500" lvl="5" marL="2743200">
              <a:spcBef>
                <a:spcPts val="0"/>
              </a:spcBef>
              <a:spcAft>
                <a:spcPts val="0"/>
              </a:spcAft>
              <a:buSzPts val="1400"/>
              <a:buFont typeface="Times"/>
              <a:buChar char="■"/>
              <a:defRPr>
                <a:latin typeface="Times"/>
                <a:ea typeface="Times"/>
                <a:cs typeface="Times"/>
                <a:sym typeface="Times"/>
              </a:defRPr>
            </a:lvl6pPr>
            <a:lvl7pPr indent="-317500" lvl="6" marL="3200400">
              <a:spcBef>
                <a:spcPts val="0"/>
              </a:spcBef>
              <a:spcAft>
                <a:spcPts val="0"/>
              </a:spcAft>
              <a:buSzPts val="1400"/>
              <a:buFont typeface="Times"/>
              <a:buChar char="●"/>
              <a:defRPr>
                <a:latin typeface="Times"/>
                <a:ea typeface="Times"/>
                <a:cs typeface="Times"/>
                <a:sym typeface="Times"/>
              </a:defRPr>
            </a:lvl7pPr>
            <a:lvl8pPr indent="-317500" lvl="7" marL="3657600">
              <a:spcBef>
                <a:spcPts val="0"/>
              </a:spcBef>
              <a:spcAft>
                <a:spcPts val="0"/>
              </a:spcAft>
              <a:buSzPts val="1400"/>
              <a:buFont typeface="Times"/>
              <a:buChar char="○"/>
              <a:defRPr>
                <a:latin typeface="Times"/>
                <a:ea typeface="Times"/>
                <a:cs typeface="Times"/>
                <a:sym typeface="Times"/>
              </a:defRPr>
            </a:lvl8pPr>
            <a:lvl9pPr indent="-317500" lvl="8" marL="4114800">
              <a:spcBef>
                <a:spcPts val="0"/>
              </a:spcBef>
              <a:spcAft>
                <a:spcPts val="0"/>
              </a:spcAft>
              <a:buSzPts val="1400"/>
              <a:buFont typeface="Times"/>
              <a:buChar char="■"/>
              <a:defRPr>
                <a:latin typeface="Times"/>
                <a:ea typeface="Times"/>
                <a:cs typeface="Times"/>
                <a:sym typeface="Times"/>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atin typeface="Times"/>
                <a:ea typeface="Times"/>
                <a:cs typeface="Times"/>
                <a:sym typeface="Times"/>
              </a:defRPr>
            </a:lvl1pPr>
            <a:lvl2pPr lvl="1">
              <a:buNone/>
              <a:defRPr>
                <a:latin typeface="Times"/>
                <a:ea typeface="Times"/>
                <a:cs typeface="Times"/>
                <a:sym typeface="Times"/>
              </a:defRPr>
            </a:lvl2pPr>
            <a:lvl3pPr lvl="2">
              <a:buNone/>
              <a:defRPr>
                <a:latin typeface="Times"/>
                <a:ea typeface="Times"/>
                <a:cs typeface="Times"/>
                <a:sym typeface="Times"/>
              </a:defRPr>
            </a:lvl3pPr>
            <a:lvl4pPr lvl="3">
              <a:buNone/>
              <a:defRPr>
                <a:latin typeface="Times"/>
                <a:ea typeface="Times"/>
                <a:cs typeface="Times"/>
                <a:sym typeface="Times"/>
              </a:defRPr>
            </a:lvl4pPr>
            <a:lvl5pPr lvl="4">
              <a:buNone/>
              <a:defRPr>
                <a:latin typeface="Times"/>
                <a:ea typeface="Times"/>
                <a:cs typeface="Times"/>
                <a:sym typeface="Times"/>
              </a:defRPr>
            </a:lvl5pPr>
            <a:lvl6pPr lvl="5">
              <a:buNone/>
              <a:defRPr>
                <a:latin typeface="Times"/>
                <a:ea typeface="Times"/>
                <a:cs typeface="Times"/>
                <a:sym typeface="Times"/>
              </a:defRPr>
            </a:lvl6pPr>
            <a:lvl7pPr lvl="6">
              <a:buNone/>
              <a:defRPr>
                <a:latin typeface="Times"/>
                <a:ea typeface="Times"/>
                <a:cs typeface="Times"/>
                <a:sym typeface="Times"/>
              </a:defRPr>
            </a:lvl7pPr>
            <a:lvl8pPr lvl="7">
              <a:buNone/>
              <a:defRPr>
                <a:latin typeface="Times"/>
                <a:ea typeface="Times"/>
                <a:cs typeface="Times"/>
                <a:sym typeface="Times"/>
              </a:defRPr>
            </a:lvl8pPr>
            <a:lvl9pPr lvl="8">
              <a:buNone/>
              <a:defRPr>
                <a:latin typeface="Times"/>
                <a:ea typeface="Times"/>
                <a:cs typeface="Times"/>
                <a:sym typeface="Time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Times"/>
                <a:ea typeface="Times"/>
                <a:cs typeface="Times"/>
                <a:sym typeface="Times"/>
              </a:rPr>
              <a:t>Applications of RMT in Quantitative Finance</a:t>
            </a:r>
            <a:endParaRPr>
              <a:latin typeface="Times"/>
              <a:ea typeface="Times"/>
              <a:cs typeface="Times"/>
              <a:sym typeface="Time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440"/>
              <a:buNone/>
            </a:pPr>
            <a:r>
              <a:rPr lang="en" sz="1420">
                <a:latin typeface="Times"/>
                <a:ea typeface="Times"/>
                <a:cs typeface="Times"/>
                <a:sym typeface="Times"/>
              </a:rPr>
              <a:t>A Survey of </a:t>
            </a:r>
            <a:r>
              <a:rPr lang="en" sz="1420">
                <a:latin typeface="Times"/>
                <a:ea typeface="Times"/>
                <a:cs typeface="Times"/>
                <a:sym typeface="Times"/>
              </a:rPr>
              <a:t>Principles</a:t>
            </a:r>
            <a:r>
              <a:rPr lang="en" sz="1420">
                <a:latin typeface="Times"/>
                <a:ea typeface="Times"/>
                <a:cs typeface="Times"/>
                <a:sym typeface="Times"/>
              </a:rPr>
              <a:t> and Associated Backtests</a:t>
            </a:r>
            <a:endParaRPr sz="1420">
              <a:latin typeface="Times"/>
              <a:ea typeface="Times"/>
              <a:cs typeface="Times"/>
              <a:sym typeface="Times"/>
            </a:endParaRPr>
          </a:p>
          <a:p>
            <a:pPr indent="0" lvl="0" marL="0" rtl="0" algn="ctr">
              <a:lnSpc>
                <a:spcPct val="80000"/>
              </a:lnSpc>
              <a:spcBef>
                <a:spcPts val="0"/>
              </a:spcBef>
              <a:spcAft>
                <a:spcPts val="0"/>
              </a:spcAft>
              <a:buSzPts val="440"/>
              <a:buNone/>
            </a:pPr>
            <a:r>
              <a:rPr lang="en" sz="1420">
                <a:latin typeface="Times"/>
                <a:ea typeface="Times"/>
                <a:cs typeface="Times"/>
                <a:sym typeface="Times"/>
              </a:rPr>
              <a:t>Using Proprietary Trading Strategies</a:t>
            </a:r>
            <a:endParaRPr sz="1420">
              <a:latin typeface="Times"/>
              <a:ea typeface="Times"/>
              <a:cs typeface="Times"/>
              <a:sym typeface="Times"/>
            </a:endParaRPr>
          </a:p>
          <a:p>
            <a:pPr indent="0" lvl="0" marL="0" rtl="0" algn="ctr">
              <a:lnSpc>
                <a:spcPct val="80000"/>
              </a:lnSpc>
              <a:spcBef>
                <a:spcPts val="0"/>
              </a:spcBef>
              <a:spcAft>
                <a:spcPts val="0"/>
              </a:spcAft>
              <a:buSzPts val="440"/>
              <a:buNone/>
            </a:pPr>
            <a:r>
              <a:t/>
            </a:r>
            <a:endParaRPr sz="1420">
              <a:latin typeface="Times"/>
              <a:ea typeface="Times"/>
              <a:cs typeface="Times"/>
              <a:sym typeface="Times"/>
            </a:endParaRPr>
          </a:p>
          <a:p>
            <a:pPr indent="0" lvl="0" marL="0" rtl="0" algn="ctr">
              <a:lnSpc>
                <a:spcPct val="80000"/>
              </a:lnSpc>
              <a:spcBef>
                <a:spcPts val="0"/>
              </a:spcBef>
              <a:spcAft>
                <a:spcPts val="0"/>
              </a:spcAft>
              <a:buSzPts val="440"/>
              <a:buNone/>
            </a:pPr>
            <a:r>
              <a:rPr lang="en" sz="1420">
                <a:latin typeface="Times"/>
                <a:ea typeface="Times"/>
                <a:cs typeface="Times"/>
                <a:sym typeface="Times"/>
              </a:rPr>
              <a:t>Arjun Kilaru</a:t>
            </a:r>
            <a:endParaRPr sz="1420">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on the Tangency Portfolio</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tangency portfolio invests 100% into risky assets, it does not invest in the risk-free asset at all. </a:t>
            </a:r>
            <a:endParaRPr>
              <a:solidFill>
                <a:schemeClr val="dk1"/>
              </a:solidFill>
            </a:endParaRPr>
          </a:p>
          <a:p>
            <a:pPr indent="0" lvl="0" marL="0" rtl="0" algn="l">
              <a:spcBef>
                <a:spcPts val="1200"/>
              </a:spcBef>
              <a:spcAft>
                <a:spcPts val="0"/>
              </a:spcAft>
              <a:buNone/>
            </a:pPr>
            <a:r>
              <a:rPr lang="en">
                <a:solidFill>
                  <a:schemeClr val="dk1"/>
                </a:solidFill>
              </a:rPr>
              <a:t>Geometrically, the tangency portfolio lies </a:t>
            </a:r>
            <a:r>
              <a:rPr lang="en">
                <a:solidFill>
                  <a:schemeClr val="dk1"/>
                </a:solidFill>
              </a:rPr>
              <a:t>tangent</a:t>
            </a:r>
            <a:r>
              <a:rPr lang="en">
                <a:solidFill>
                  <a:schemeClr val="dk1"/>
                </a:solidFill>
              </a:rPr>
              <a:t> on both the MV-frontiers created with and without the risk-free asset.</a:t>
            </a:r>
            <a:endParaRPr>
              <a:solidFill>
                <a:schemeClr val="dk1"/>
              </a:solidFill>
            </a:endParaRPr>
          </a:p>
          <a:p>
            <a:pPr indent="0" lvl="0" marL="0" rtl="0" algn="l">
              <a:spcBef>
                <a:spcPts val="1200"/>
              </a:spcBef>
              <a:spcAft>
                <a:spcPts val="1200"/>
              </a:spcAft>
              <a:buNone/>
            </a:pPr>
            <a:r>
              <a:rPr lang="en" sz="1400">
                <a:solidFill>
                  <a:schemeClr val="dk1"/>
                </a:solidFill>
              </a:rPr>
              <a:t>As stated previously, the tangency portfolio </a:t>
            </a:r>
            <a:br>
              <a:rPr lang="en" sz="1400">
                <a:solidFill>
                  <a:schemeClr val="dk1"/>
                </a:solidFill>
              </a:rPr>
            </a:br>
            <a:r>
              <a:rPr lang="en" sz="1400">
                <a:solidFill>
                  <a:schemeClr val="dk1"/>
                </a:solidFill>
              </a:rPr>
              <a:t>m</a:t>
            </a:r>
            <a:r>
              <a:rPr lang="en" sz="1400">
                <a:solidFill>
                  <a:schemeClr val="dk1"/>
                </a:solidFill>
              </a:rPr>
              <a:t>aximizes portfolio Sharpe Ratio.</a:t>
            </a:r>
            <a:br>
              <a:rPr lang="en" sz="1400">
                <a:solidFill>
                  <a:schemeClr val="dk1"/>
                </a:solidFill>
              </a:rPr>
            </a:br>
            <a:endParaRPr sz="1400">
              <a:solidFill>
                <a:schemeClr val="dk1"/>
              </a:solidFill>
            </a:endParaRPr>
          </a:p>
        </p:txBody>
      </p:sp>
      <p:pic>
        <p:nvPicPr>
          <p:cNvPr id="118" name="Google Shape;118;p22"/>
          <p:cNvPicPr preferRelativeResize="0"/>
          <p:nvPr/>
        </p:nvPicPr>
        <p:blipFill>
          <a:blip r:embed="rId3">
            <a:alphaModFix/>
          </a:blip>
          <a:stretch>
            <a:fillRect/>
          </a:stretch>
        </p:blipFill>
        <p:spPr>
          <a:xfrm>
            <a:off x="4473022" y="2392350"/>
            <a:ext cx="4025225" cy="2411125"/>
          </a:xfrm>
          <a:prstGeom prst="rect">
            <a:avLst/>
          </a:prstGeom>
          <a:noFill/>
          <a:ln>
            <a:noFill/>
          </a:ln>
        </p:spPr>
      </p:pic>
      <p:pic>
        <p:nvPicPr>
          <p:cNvPr id="119" name="Google Shape;119;p22"/>
          <p:cNvPicPr preferRelativeResize="0"/>
          <p:nvPr/>
        </p:nvPicPr>
        <p:blipFill>
          <a:blip r:embed="rId4">
            <a:alphaModFix/>
          </a:blip>
          <a:stretch>
            <a:fillRect/>
          </a:stretch>
        </p:blipFill>
        <p:spPr>
          <a:xfrm>
            <a:off x="387169" y="3552975"/>
            <a:ext cx="3209506"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Tangency Portfolio: Backtested Returns</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Here, we will back-test our strategy with specifications. </a:t>
            </a:r>
            <a:endParaRPr>
              <a:solidFill>
                <a:schemeClr val="dk1"/>
              </a:solidFill>
            </a:endParaRPr>
          </a:p>
          <a:p>
            <a:pPr indent="0" lvl="0" marL="0" rtl="0" algn="l">
              <a:spcBef>
                <a:spcPts val="1200"/>
              </a:spcBef>
              <a:spcAft>
                <a:spcPts val="0"/>
              </a:spcAft>
              <a:buNone/>
            </a:pPr>
            <a:r>
              <a:rPr lang="en">
                <a:solidFill>
                  <a:schemeClr val="dk1"/>
                </a:solidFill>
              </a:rPr>
              <a:t>Our portfolio will consist of 15 total assets. Investments will be made on a quarterly basis, using weights calculated from the previous quarter. </a:t>
            </a:r>
            <a:endParaRPr>
              <a:solidFill>
                <a:schemeClr val="dk1"/>
              </a:solidFill>
            </a:endParaRPr>
          </a:p>
          <a:p>
            <a:pPr indent="0" lvl="0" marL="0" rtl="0" algn="l">
              <a:spcBef>
                <a:spcPts val="1200"/>
              </a:spcBef>
              <a:spcAft>
                <a:spcPts val="1200"/>
              </a:spcAft>
              <a:buNone/>
            </a:pPr>
            <a:r>
              <a:rPr lang="en">
                <a:solidFill>
                  <a:schemeClr val="dk1"/>
                </a:solidFill>
              </a:rPr>
              <a:t>Our 15 assets will be a combination of equities, ETFs, and bonds. Specific information can be found in the appendix. </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Tangency Portfolio Backtest</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Here is a sample view of the data found in the tangency portfolio backtest exercise. </a:t>
            </a:r>
            <a:endParaRPr>
              <a:solidFill>
                <a:schemeClr val="dk1"/>
              </a:solidFill>
            </a:endParaRPr>
          </a:p>
        </p:txBody>
      </p:sp>
      <p:pic>
        <p:nvPicPr>
          <p:cNvPr id="132" name="Google Shape;132;p24"/>
          <p:cNvPicPr preferRelativeResize="0"/>
          <p:nvPr/>
        </p:nvPicPr>
        <p:blipFill>
          <a:blip r:embed="rId3">
            <a:alphaModFix/>
          </a:blip>
          <a:stretch>
            <a:fillRect/>
          </a:stretch>
        </p:blipFill>
        <p:spPr>
          <a:xfrm>
            <a:off x="1125150" y="1934152"/>
            <a:ext cx="7122324" cy="2887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1129075" y="152400"/>
            <a:ext cx="6885842" cy="4838700"/>
          </a:xfrm>
          <a:prstGeom prst="rect">
            <a:avLst/>
          </a:prstGeom>
          <a:noFill/>
          <a:ln>
            <a:noFill/>
          </a:ln>
        </p:spPr>
      </p:pic>
      <p:sp>
        <p:nvSpPr>
          <p:cNvPr id="138" name="Google Shape;138;p25"/>
          <p:cNvSpPr txBox="1"/>
          <p:nvPr/>
        </p:nvSpPr>
        <p:spPr>
          <a:xfrm>
            <a:off x="277775" y="1082350"/>
            <a:ext cx="100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Times"/>
                <a:ea typeface="Times"/>
                <a:cs typeface="Times"/>
                <a:sym typeface="Times"/>
              </a:rPr>
              <a:t>Note: performance in 2020, when all economic indicators were down. Annualized return of </a:t>
            </a:r>
            <a:r>
              <a:rPr b="1" lang="en" sz="700">
                <a:latin typeface="Times"/>
                <a:ea typeface="Times"/>
                <a:cs typeface="Times"/>
                <a:sym typeface="Times"/>
              </a:rPr>
              <a:t>3</a:t>
            </a:r>
            <a:r>
              <a:rPr b="1" lang="en" sz="700">
                <a:latin typeface="Times"/>
                <a:ea typeface="Times"/>
                <a:cs typeface="Times"/>
                <a:sym typeface="Times"/>
              </a:rPr>
              <a:t>.75% </a:t>
            </a:r>
            <a:endParaRPr b="1" sz="700">
              <a:latin typeface="Times"/>
              <a:ea typeface="Times"/>
              <a:cs typeface="Times"/>
              <a:sym typeface="Times"/>
            </a:endParaRPr>
          </a:p>
        </p:txBody>
      </p:sp>
      <p:sp>
        <p:nvSpPr>
          <p:cNvPr id="139" name="Google Shape;139;p25"/>
          <p:cNvSpPr txBox="1"/>
          <p:nvPr/>
        </p:nvSpPr>
        <p:spPr>
          <a:xfrm>
            <a:off x="277775" y="2058475"/>
            <a:ext cx="1005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Times"/>
                <a:ea typeface="Times"/>
                <a:cs typeface="Times"/>
                <a:sym typeface="Times"/>
              </a:rPr>
              <a:t>Note: many of the assets in the portfolio were fixed income, stable ETFs. For stronger returns but potentially increased volatility, adding more equities may be considered.</a:t>
            </a:r>
            <a:endParaRPr sz="700">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Strategy II: Application of Principal Component Analysis</a:t>
            </a:r>
            <a:endParaRPr sz="2120"/>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Literature: </a:t>
            </a:r>
            <a:r>
              <a:rPr i="1" lang="en" sz="1500">
                <a:solidFill>
                  <a:schemeClr val="dk1"/>
                </a:solidFill>
              </a:rPr>
              <a:t>Stock Trading Based on Principal Component Analysis and Clustering Analysis, IOP Conference Series: Materials Science and Engineering. Volume 740.</a:t>
            </a:r>
            <a:endParaRPr i="1" sz="1500">
              <a:solidFill>
                <a:schemeClr val="dk1"/>
              </a:solidFill>
            </a:endParaRPr>
          </a:p>
          <a:p>
            <a:pPr indent="0" lvl="0" marL="0" rtl="0" algn="l">
              <a:spcBef>
                <a:spcPts val="1200"/>
              </a:spcBef>
              <a:spcAft>
                <a:spcPts val="0"/>
              </a:spcAft>
              <a:buNone/>
            </a:pPr>
            <a:r>
              <a:rPr lang="en" sz="1600">
                <a:solidFill>
                  <a:schemeClr val="dk1"/>
                </a:solidFill>
              </a:rPr>
              <a:t>As discussed in class, </a:t>
            </a:r>
            <a:r>
              <a:rPr b="1" lang="en" sz="1600">
                <a:solidFill>
                  <a:schemeClr val="dk1"/>
                </a:solidFill>
              </a:rPr>
              <a:t>Principal Component Analysis </a:t>
            </a:r>
            <a:r>
              <a:rPr lang="en" sz="1600">
                <a:solidFill>
                  <a:schemeClr val="dk1"/>
                </a:solidFill>
              </a:rPr>
              <a:t>is a method of dimensional analysis, where data is structured into various principal components. The first principal component, which is a linear combination of column variables, captures the most variation in the dataset, and so on. PCA helps identify important variables which contribute to variation in the dataset. </a:t>
            </a:r>
            <a:endParaRPr sz="1600">
              <a:solidFill>
                <a:schemeClr val="dk1"/>
              </a:solidFill>
            </a:endParaRPr>
          </a:p>
          <a:p>
            <a:pPr indent="0" lvl="0" marL="0" rtl="0" algn="l">
              <a:spcBef>
                <a:spcPts val="1200"/>
              </a:spcBef>
              <a:spcAft>
                <a:spcPts val="1200"/>
              </a:spcAft>
              <a:buNone/>
            </a:pPr>
            <a:r>
              <a:rPr lang="en" sz="1600">
                <a:solidFill>
                  <a:schemeClr val="dk1"/>
                </a:solidFill>
              </a:rPr>
              <a:t>Given a data matrix X, the principal </a:t>
            </a:r>
            <a:r>
              <a:rPr lang="en" sz="1600">
                <a:solidFill>
                  <a:schemeClr val="dk1"/>
                </a:solidFill>
              </a:rPr>
              <a:t>components</a:t>
            </a:r>
            <a:r>
              <a:rPr lang="en" sz="1600">
                <a:solidFill>
                  <a:schemeClr val="dk1"/>
                </a:solidFill>
              </a:rPr>
              <a:t> can be found by calculating the eigenvalues of the covariance matrix created by transforming X.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Concepts: Calculation Algorithm</a:t>
            </a:r>
            <a:endParaRPr/>
          </a:p>
        </p:txBody>
      </p:sp>
      <p:sp>
        <p:nvSpPr>
          <p:cNvPr id="151" name="Google Shape;15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First, input a D-dimensional data set. </a:t>
            </a:r>
            <a:br>
              <a:rPr lang="en">
                <a:solidFill>
                  <a:schemeClr val="dk1"/>
                </a:solidFill>
              </a:rPr>
            </a:br>
            <a:r>
              <a:rPr lang="en">
                <a:solidFill>
                  <a:schemeClr val="dk1"/>
                </a:solidFill>
              </a:rPr>
              <a:t>Next, compute the </a:t>
            </a:r>
            <a:r>
              <a:rPr b="1" lang="en">
                <a:solidFill>
                  <a:schemeClr val="dk1"/>
                </a:solidFill>
              </a:rPr>
              <a:t>mean vector</a:t>
            </a:r>
            <a:r>
              <a:rPr lang="en">
                <a:solidFill>
                  <a:schemeClr val="dk1"/>
                </a:solidFill>
              </a:rPr>
              <a:t>. In data matrix terms, that is the mean of every column.</a:t>
            </a:r>
            <a:br>
              <a:rPr lang="en">
                <a:solidFill>
                  <a:schemeClr val="dk1"/>
                </a:solidFill>
              </a:rPr>
            </a:br>
            <a:r>
              <a:rPr lang="en">
                <a:solidFill>
                  <a:schemeClr val="dk1"/>
                </a:solidFill>
              </a:rPr>
              <a:t>Compute the </a:t>
            </a:r>
            <a:r>
              <a:rPr b="1" lang="en">
                <a:solidFill>
                  <a:schemeClr val="dk1"/>
                </a:solidFill>
              </a:rPr>
              <a:t>covariance matrix</a:t>
            </a:r>
            <a:r>
              <a:rPr lang="en">
                <a:solidFill>
                  <a:schemeClr val="dk1"/>
                </a:solidFill>
              </a:rPr>
              <a:t> using</a:t>
            </a:r>
            <a:br>
              <a:rPr lang="en">
                <a:solidFill>
                  <a:schemeClr val="dk1"/>
                </a:solidFill>
              </a:rPr>
            </a:br>
            <a:r>
              <a:rPr lang="en">
                <a:solidFill>
                  <a:schemeClr val="dk1"/>
                </a:solidFill>
              </a:rPr>
              <a:t>Compute </a:t>
            </a:r>
            <a:r>
              <a:rPr b="1" lang="en">
                <a:solidFill>
                  <a:schemeClr val="dk1"/>
                </a:solidFill>
              </a:rPr>
              <a:t>spectral decomposition</a:t>
            </a:r>
            <a:r>
              <a:rPr lang="en">
                <a:solidFill>
                  <a:schemeClr val="dk1"/>
                </a:solidFill>
              </a:rPr>
              <a:t> of Cov(x), obtaining up to D eigenvectors with corresponding, sorted eigenvalues. </a:t>
            </a:r>
            <a:br>
              <a:rPr lang="en">
                <a:solidFill>
                  <a:schemeClr val="dk1"/>
                </a:solidFill>
              </a:rPr>
            </a:br>
            <a:r>
              <a:rPr lang="en">
                <a:solidFill>
                  <a:schemeClr val="dk1"/>
                </a:solidFill>
              </a:rPr>
              <a:t>Choose d&lt;D, as to achieve lower dimensionality. </a:t>
            </a:r>
            <a:br>
              <a:rPr lang="en">
                <a:solidFill>
                  <a:schemeClr val="dk1"/>
                </a:solidFill>
              </a:rPr>
            </a:br>
            <a:r>
              <a:rPr lang="en">
                <a:solidFill>
                  <a:schemeClr val="dk1"/>
                </a:solidFill>
              </a:rPr>
              <a:t>Compute </a:t>
            </a:r>
            <a:br>
              <a:rPr lang="en">
                <a:solidFill>
                  <a:schemeClr val="dk1"/>
                </a:solidFill>
              </a:rPr>
            </a:br>
            <a:br>
              <a:rPr lang="en">
                <a:solidFill>
                  <a:schemeClr val="dk1"/>
                </a:solidFill>
              </a:rPr>
            </a:br>
            <a:r>
              <a:rPr lang="en">
                <a:solidFill>
                  <a:schemeClr val="dk1"/>
                </a:solidFill>
              </a:rPr>
              <a:t>This is now a lower dimensional representation of </a:t>
            </a:r>
            <a:r>
              <a:rPr b="1" lang="en">
                <a:solidFill>
                  <a:schemeClr val="dk1"/>
                </a:solidFill>
              </a:rPr>
              <a:t>x</a:t>
            </a:r>
            <a:r>
              <a:rPr lang="en">
                <a:solidFill>
                  <a:schemeClr val="dk1"/>
                </a:solidFill>
              </a:rPr>
              <a:t>, which can be approximated as </a:t>
            </a:r>
            <a:endParaRPr>
              <a:solidFill>
                <a:schemeClr val="dk1"/>
              </a:solidFill>
            </a:endParaRPr>
          </a:p>
        </p:txBody>
      </p:sp>
      <p:pic>
        <p:nvPicPr>
          <p:cNvPr id="152" name="Google Shape;152;p27"/>
          <p:cNvPicPr preferRelativeResize="0"/>
          <p:nvPr/>
        </p:nvPicPr>
        <p:blipFill rotWithShape="1">
          <a:blip r:embed="rId3">
            <a:alphaModFix/>
          </a:blip>
          <a:srcRect b="64752" l="45244" r="0" t="27771"/>
          <a:stretch/>
        </p:blipFill>
        <p:spPr>
          <a:xfrm>
            <a:off x="4071925" y="1875250"/>
            <a:ext cx="3205275" cy="260650"/>
          </a:xfrm>
          <a:prstGeom prst="rect">
            <a:avLst/>
          </a:prstGeom>
          <a:noFill/>
          <a:ln>
            <a:noFill/>
          </a:ln>
        </p:spPr>
      </p:pic>
      <p:pic>
        <p:nvPicPr>
          <p:cNvPr id="153" name="Google Shape;153;p27"/>
          <p:cNvPicPr preferRelativeResize="0"/>
          <p:nvPr/>
        </p:nvPicPr>
        <p:blipFill>
          <a:blip r:embed="rId4">
            <a:alphaModFix/>
          </a:blip>
          <a:stretch>
            <a:fillRect/>
          </a:stretch>
        </p:blipFill>
        <p:spPr>
          <a:xfrm>
            <a:off x="1297775" y="3118250"/>
            <a:ext cx="3788600" cy="460775"/>
          </a:xfrm>
          <a:prstGeom prst="rect">
            <a:avLst/>
          </a:prstGeom>
          <a:noFill/>
          <a:ln>
            <a:noFill/>
          </a:ln>
        </p:spPr>
      </p:pic>
      <p:pic>
        <p:nvPicPr>
          <p:cNvPr id="154" name="Google Shape;154;p27"/>
          <p:cNvPicPr preferRelativeResize="0"/>
          <p:nvPr/>
        </p:nvPicPr>
        <p:blipFill>
          <a:blip r:embed="rId5">
            <a:alphaModFix/>
          </a:blip>
          <a:stretch>
            <a:fillRect/>
          </a:stretch>
        </p:blipFill>
        <p:spPr>
          <a:xfrm>
            <a:off x="381000" y="4173150"/>
            <a:ext cx="4951399" cy="348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Strategy II Cont: Applying PCA to the S&amp;P 500</a:t>
            </a:r>
            <a:endParaRPr/>
          </a:p>
        </p:txBody>
      </p:sp>
      <p:sp>
        <p:nvSpPr>
          <p:cNvPr id="160" name="Google Shape;16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Using the same quarterly frames, we can use principal </a:t>
            </a:r>
            <a:r>
              <a:rPr lang="en">
                <a:solidFill>
                  <a:schemeClr val="dk1"/>
                </a:solidFill>
              </a:rPr>
              <a:t>component</a:t>
            </a:r>
            <a:r>
              <a:rPr lang="en">
                <a:solidFill>
                  <a:schemeClr val="dk1"/>
                </a:solidFill>
              </a:rPr>
              <a:t> analysis to select stocks to purchase. For example, consider a dataset </a:t>
            </a:r>
            <a:r>
              <a:rPr lang="en">
                <a:solidFill>
                  <a:schemeClr val="dk1"/>
                </a:solidFill>
              </a:rPr>
              <a:t>similar</a:t>
            </a:r>
            <a:r>
              <a:rPr lang="en">
                <a:solidFill>
                  <a:schemeClr val="dk1"/>
                </a:solidFill>
              </a:rPr>
              <a:t> to the one used in the previous strategy, except instead of including 15 </a:t>
            </a:r>
            <a:r>
              <a:rPr lang="en">
                <a:solidFill>
                  <a:schemeClr val="dk1"/>
                </a:solidFill>
              </a:rPr>
              <a:t>arbitrarily</a:t>
            </a:r>
            <a:r>
              <a:rPr lang="en">
                <a:solidFill>
                  <a:schemeClr val="dk1"/>
                </a:solidFill>
              </a:rPr>
              <a:t> selected assets, we will use the </a:t>
            </a:r>
            <a:r>
              <a:rPr b="1" lang="en">
                <a:solidFill>
                  <a:schemeClr val="dk1"/>
                </a:solidFill>
              </a:rPr>
              <a:t>entire S&amp;P 500</a:t>
            </a:r>
            <a:r>
              <a:rPr lang="en">
                <a:solidFill>
                  <a:schemeClr val="dk1"/>
                </a:solidFill>
              </a:rPr>
              <a:t>. </a:t>
            </a:r>
            <a:endParaRPr>
              <a:solidFill>
                <a:schemeClr val="dk1"/>
              </a:solidFill>
            </a:endParaRPr>
          </a:p>
          <a:p>
            <a:pPr indent="0" lvl="0" marL="0" rtl="0" algn="l">
              <a:spcBef>
                <a:spcPts val="1200"/>
              </a:spcBef>
              <a:spcAft>
                <a:spcPts val="1200"/>
              </a:spcAft>
              <a:buNone/>
            </a:pPr>
            <a:r>
              <a:rPr lang="en">
                <a:solidFill>
                  <a:schemeClr val="dk1"/>
                </a:solidFill>
              </a:rPr>
              <a:t>Applying PCA can help us determine which </a:t>
            </a:r>
            <a:r>
              <a:rPr lang="en">
                <a:solidFill>
                  <a:schemeClr val="dk1"/>
                </a:solidFill>
              </a:rPr>
              <a:t>tickers</a:t>
            </a:r>
            <a:r>
              <a:rPr lang="en">
                <a:solidFill>
                  <a:schemeClr val="dk1"/>
                </a:solidFill>
              </a:rPr>
              <a:t> are contributing the </a:t>
            </a:r>
            <a:r>
              <a:rPr b="1" lang="en">
                <a:solidFill>
                  <a:schemeClr val="dk1"/>
                </a:solidFill>
              </a:rPr>
              <a:t>most positive variation</a:t>
            </a:r>
            <a:r>
              <a:rPr lang="en">
                <a:solidFill>
                  <a:schemeClr val="dk1"/>
                </a:solidFill>
              </a:rPr>
              <a:t> to the SPY ETF and help us determine which </a:t>
            </a:r>
            <a:r>
              <a:rPr lang="en">
                <a:solidFill>
                  <a:schemeClr val="dk1"/>
                </a:solidFill>
              </a:rPr>
              <a:t>tickers</a:t>
            </a:r>
            <a:r>
              <a:rPr lang="en">
                <a:solidFill>
                  <a:schemeClr val="dk1"/>
                </a:solidFill>
              </a:rPr>
              <a:t> are contributing the most negative variation. Then, we can develop a similar </a:t>
            </a:r>
            <a:r>
              <a:rPr b="1" lang="en">
                <a:solidFill>
                  <a:schemeClr val="dk1"/>
                </a:solidFill>
              </a:rPr>
              <a:t>buy-and-hold strategy</a:t>
            </a:r>
            <a:r>
              <a:rPr lang="en">
                <a:solidFill>
                  <a:schemeClr val="dk1"/>
                </a:solidFill>
              </a:rPr>
              <a:t> as above and invest accordingly.</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Strategy II Cont: Applying PCA to the S&amp;P 500</a:t>
            </a:r>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As such, on a quarter basis, we can develop a strategy where we buy-and-hold the 5 stocks that contribute the </a:t>
            </a:r>
            <a:r>
              <a:rPr b="1" lang="en">
                <a:solidFill>
                  <a:schemeClr val="dk1"/>
                </a:solidFill>
              </a:rPr>
              <a:t>most positive variation</a:t>
            </a:r>
            <a:r>
              <a:rPr lang="en">
                <a:solidFill>
                  <a:schemeClr val="dk1"/>
                </a:solidFill>
              </a:rPr>
              <a:t> to the </a:t>
            </a:r>
            <a:r>
              <a:rPr b="1" lang="en">
                <a:solidFill>
                  <a:schemeClr val="dk1"/>
                </a:solidFill>
              </a:rPr>
              <a:t>first principal component</a:t>
            </a:r>
            <a:r>
              <a:rPr lang="en">
                <a:solidFill>
                  <a:schemeClr val="dk1"/>
                </a:solidFill>
              </a:rPr>
              <a:t>. </a:t>
            </a:r>
            <a:endParaRPr>
              <a:solidFill>
                <a:schemeClr val="dk1"/>
              </a:solidFill>
            </a:endParaRPr>
          </a:p>
          <a:p>
            <a:pPr indent="0" lvl="0" marL="0" rtl="0" algn="l">
              <a:spcBef>
                <a:spcPts val="1200"/>
              </a:spcBef>
              <a:spcAft>
                <a:spcPts val="0"/>
              </a:spcAft>
              <a:buNone/>
            </a:pPr>
            <a:r>
              <a:rPr lang="en">
                <a:solidFill>
                  <a:schemeClr val="dk1"/>
                </a:solidFill>
              </a:rPr>
              <a:t>For now, we will use 1/n weights to allocate to each of these stocks (for simplicity) but it is also possible to adjust weights based on either the magnitude of the principal component loading or another factor.  </a:t>
            </a:r>
            <a:endParaRPr>
              <a:solidFill>
                <a:schemeClr val="dk1"/>
              </a:solidFill>
            </a:endParaRPr>
          </a:p>
          <a:p>
            <a:pPr indent="0" lvl="0" marL="0" rtl="0" algn="l">
              <a:spcBef>
                <a:spcPts val="1200"/>
              </a:spcBef>
              <a:spcAft>
                <a:spcPts val="1200"/>
              </a:spcAft>
              <a:buNone/>
            </a:pPr>
            <a:r>
              <a:rPr lang="en">
                <a:solidFill>
                  <a:schemeClr val="dk1"/>
                </a:solidFill>
              </a:rPr>
              <a:t>With this strategy, you are ideally exposing yourself to the 5 highest-performing stocks, dynamically adjusting positions by the end of each quarter.</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0"/>
          <p:cNvPicPr preferRelativeResize="0"/>
          <p:nvPr/>
        </p:nvPicPr>
        <p:blipFill>
          <a:blip r:embed="rId3">
            <a:alphaModFix/>
          </a:blip>
          <a:stretch>
            <a:fillRect/>
          </a:stretch>
        </p:blipFill>
        <p:spPr>
          <a:xfrm>
            <a:off x="1794600" y="205925"/>
            <a:ext cx="6033699" cy="4731625"/>
          </a:xfrm>
          <a:prstGeom prst="rect">
            <a:avLst/>
          </a:prstGeom>
          <a:noFill/>
          <a:ln>
            <a:noFill/>
          </a:ln>
        </p:spPr>
      </p:pic>
      <p:sp>
        <p:nvSpPr>
          <p:cNvPr id="172" name="Google Shape;172;p30"/>
          <p:cNvSpPr txBox="1"/>
          <p:nvPr/>
        </p:nvSpPr>
        <p:spPr>
          <a:xfrm>
            <a:off x="239350" y="1278750"/>
            <a:ext cx="13158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a:ea typeface="Times"/>
                <a:cs typeface="Times"/>
                <a:sym typeface="Times"/>
              </a:rPr>
              <a:t>Plot of the 1st and 2nd principal components for the first quarterly frame. We can see strong variation across the first principal component. This aligns with the high variance explained by this component. </a:t>
            </a:r>
            <a:endParaRPr sz="1200">
              <a:latin typeface="Times"/>
              <a:ea typeface="Times"/>
              <a:cs typeface="Times"/>
              <a:sym typeface="Tim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nvSpPr>
        <p:spPr>
          <a:xfrm>
            <a:off x="147875" y="2164550"/>
            <a:ext cx="1158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Times"/>
                <a:ea typeface="Times"/>
                <a:cs typeface="Times"/>
                <a:sym typeface="Times"/>
              </a:rPr>
              <a:t>Note: near unilateral </a:t>
            </a:r>
            <a:r>
              <a:rPr b="1" lang="en" sz="900">
                <a:latin typeface="Times"/>
                <a:ea typeface="Times"/>
                <a:cs typeface="Times"/>
                <a:sym typeface="Times"/>
              </a:rPr>
              <a:t>outperformance</a:t>
            </a:r>
            <a:r>
              <a:rPr lang="en" sz="900">
                <a:latin typeface="Times"/>
                <a:ea typeface="Times"/>
                <a:cs typeface="Times"/>
                <a:sym typeface="Times"/>
              </a:rPr>
              <a:t> of the SPY ETF, especially in more recent years. </a:t>
            </a:r>
            <a:r>
              <a:rPr lang="en" sz="900">
                <a:latin typeface="Times"/>
                <a:ea typeface="Times"/>
                <a:cs typeface="Times"/>
                <a:sym typeface="Times"/>
              </a:rPr>
              <a:t>Achieves</a:t>
            </a:r>
            <a:r>
              <a:rPr lang="en" sz="900">
                <a:latin typeface="Times"/>
                <a:ea typeface="Times"/>
                <a:cs typeface="Times"/>
                <a:sym typeface="Times"/>
              </a:rPr>
              <a:t> a remarkable </a:t>
            </a:r>
            <a:r>
              <a:rPr b="1" lang="en" sz="900">
                <a:latin typeface="Times"/>
                <a:ea typeface="Times"/>
                <a:cs typeface="Times"/>
                <a:sym typeface="Times"/>
              </a:rPr>
              <a:t>31.25</a:t>
            </a:r>
            <a:r>
              <a:rPr b="1" lang="en" sz="900">
                <a:latin typeface="Times"/>
                <a:ea typeface="Times"/>
                <a:cs typeface="Times"/>
                <a:sym typeface="Times"/>
              </a:rPr>
              <a:t>% annualized return.</a:t>
            </a:r>
            <a:r>
              <a:rPr lang="en" sz="900">
                <a:latin typeface="Times"/>
                <a:ea typeface="Times"/>
                <a:cs typeface="Times"/>
                <a:sym typeface="Times"/>
              </a:rPr>
              <a:t>  </a:t>
            </a:r>
            <a:endParaRPr sz="900">
              <a:latin typeface="Times"/>
              <a:ea typeface="Times"/>
              <a:cs typeface="Times"/>
              <a:sym typeface="Times"/>
            </a:endParaRPr>
          </a:p>
        </p:txBody>
      </p:sp>
      <p:pic>
        <p:nvPicPr>
          <p:cNvPr id="178" name="Google Shape;178;p31"/>
          <p:cNvPicPr preferRelativeResize="0"/>
          <p:nvPr/>
        </p:nvPicPr>
        <p:blipFill>
          <a:blip r:embed="rId3">
            <a:alphaModFix/>
          </a:blip>
          <a:stretch>
            <a:fillRect/>
          </a:stretch>
        </p:blipFill>
        <p:spPr>
          <a:xfrm>
            <a:off x="1305875" y="152400"/>
            <a:ext cx="6532245"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chemeClr val="dk1"/>
                </a:solidFill>
              </a:rPr>
              <a:t>In this paper, we will explore multiple </a:t>
            </a:r>
            <a:r>
              <a:rPr b="1" lang="en" sz="1900">
                <a:solidFill>
                  <a:schemeClr val="dk1"/>
                </a:solidFill>
              </a:rPr>
              <a:t>trading strategies</a:t>
            </a:r>
            <a:r>
              <a:rPr lang="en" sz="1900">
                <a:solidFill>
                  <a:schemeClr val="dk1"/>
                </a:solidFill>
              </a:rPr>
              <a:t> inspired by principles of random matrix theory. </a:t>
            </a:r>
            <a:endParaRPr sz="1900">
              <a:solidFill>
                <a:schemeClr val="dk1"/>
              </a:solidFill>
            </a:endParaRPr>
          </a:p>
          <a:p>
            <a:pPr indent="0" lvl="0" marL="0" rtl="0" algn="l">
              <a:spcBef>
                <a:spcPts val="1200"/>
              </a:spcBef>
              <a:spcAft>
                <a:spcPts val="0"/>
              </a:spcAft>
              <a:buNone/>
            </a:pPr>
            <a:r>
              <a:rPr lang="en" sz="1900">
                <a:solidFill>
                  <a:schemeClr val="dk1"/>
                </a:solidFill>
              </a:rPr>
              <a:t>Each strategy will be accompanied by a </a:t>
            </a:r>
            <a:r>
              <a:rPr b="1" lang="en" sz="1900">
                <a:solidFill>
                  <a:schemeClr val="dk1"/>
                </a:solidFill>
              </a:rPr>
              <a:t>back-test</a:t>
            </a:r>
            <a:r>
              <a:rPr lang="en" sz="1900">
                <a:solidFill>
                  <a:schemeClr val="dk1"/>
                </a:solidFill>
              </a:rPr>
              <a:t> on </a:t>
            </a:r>
            <a:r>
              <a:rPr lang="en" sz="1900">
                <a:solidFill>
                  <a:schemeClr val="dk1"/>
                </a:solidFill>
              </a:rPr>
              <a:t>historical price data, where meaningful metrics, such as cumulative returns, will be calculated and analyzed. </a:t>
            </a:r>
            <a:endParaRPr sz="1900">
              <a:solidFill>
                <a:schemeClr val="dk1"/>
              </a:solidFill>
            </a:endParaRPr>
          </a:p>
          <a:p>
            <a:pPr indent="0" lvl="0" marL="0" rtl="0" algn="l">
              <a:spcBef>
                <a:spcPts val="1200"/>
              </a:spcBef>
              <a:spcAft>
                <a:spcPts val="1200"/>
              </a:spcAft>
              <a:buNone/>
            </a:pPr>
            <a:r>
              <a:rPr lang="en" sz="1900">
                <a:solidFill>
                  <a:schemeClr val="dk1"/>
                </a:solidFill>
              </a:rPr>
              <a:t>Ultimately, we will understand how random matrix and linear algebra principles can be applied to systematic trading.</a:t>
            </a:r>
            <a:endParaRPr sz="19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Strategy III : Application of Neural Network Classifier</a:t>
            </a:r>
            <a:endParaRPr sz="1820"/>
          </a:p>
        </p:txBody>
      </p:sp>
      <p:sp>
        <p:nvSpPr>
          <p:cNvPr id="184" name="Google Shape;18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Literature: </a:t>
            </a:r>
            <a:r>
              <a:rPr i="1" lang="en" sz="1300">
                <a:solidFill>
                  <a:srgbClr val="2E2E2E"/>
                </a:solidFill>
              </a:rPr>
              <a:t>A Deep Neural-Network Based Stock Trading System Based on Evolutionary Optimized Technical Analysis Parameters. Procedia Computer Science. Volume 114, 2017. </a:t>
            </a:r>
            <a:endParaRPr sz="1300">
              <a:solidFill>
                <a:schemeClr val="dk1"/>
              </a:solidFill>
            </a:endParaRPr>
          </a:p>
          <a:p>
            <a:pPr indent="0" lvl="0" marL="0" rtl="0" algn="l">
              <a:spcBef>
                <a:spcPts val="1200"/>
              </a:spcBef>
              <a:spcAft>
                <a:spcPts val="0"/>
              </a:spcAft>
              <a:buNone/>
            </a:pPr>
            <a:r>
              <a:rPr lang="en" sz="1300">
                <a:solidFill>
                  <a:schemeClr val="dk1"/>
                </a:solidFill>
              </a:rPr>
              <a:t>An artificial neural network </a:t>
            </a:r>
            <a:r>
              <a:rPr lang="en" sz="1300">
                <a:solidFill>
                  <a:schemeClr val="dk1"/>
                </a:solidFill>
              </a:rPr>
              <a:t>consists of a </a:t>
            </a:r>
            <a:r>
              <a:rPr b="1" lang="en" sz="1300">
                <a:solidFill>
                  <a:schemeClr val="dk1"/>
                </a:solidFill>
              </a:rPr>
              <a:t>network of interconnected nodes</a:t>
            </a:r>
            <a:r>
              <a:rPr lang="en" sz="1300">
                <a:solidFill>
                  <a:schemeClr val="dk1"/>
                </a:solidFill>
              </a:rPr>
              <a:t>, or neurons, that are organized into layers, with each layer performing a specific type of computation. The layers are typically composed of an input layer, one or more hidden layers, and an output layer.</a:t>
            </a:r>
            <a:endParaRPr sz="1300">
              <a:solidFill>
                <a:schemeClr val="dk1"/>
              </a:solidFill>
            </a:endParaRPr>
          </a:p>
          <a:p>
            <a:pPr indent="0" lvl="0" marL="0" rtl="0" algn="l">
              <a:spcBef>
                <a:spcPts val="1500"/>
              </a:spcBef>
              <a:spcAft>
                <a:spcPts val="0"/>
              </a:spcAft>
              <a:buNone/>
            </a:pPr>
            <a:r>
              <a:rPr lang="en" sz="1300">
                <a:solidFill>
                  <a:schemeClr val="dk1"/>
                </a:solidFill>
              </a:rPr>
              <a:t>The neurons in a neural network receive </a:t>
            </a:r>
            <a:r>
              <a:rPr b="1" lang="en" sz="1300">
                <a:solidFill>
                  <a:schemeClr val="dk1"/>
                </a:solidFill>
              </a:rPr>
              <a:t>inputs from other neurons or from external sources</a:t>
            </a:r>
            <a:r>
              <a:rPr lang="en" sz="1300">
                <a:solidFill>
                  <a:schemeClr val="dk1"/>
                </a:solidFill>
              </a:rPr>
              <a:t>, perform a weighted sum of the inputs, </a:t>
            </a:r>
            <a:r>
              <a:rPr b="1" lang="en" sz="1300">
                <a:solidFill>
                  <a:schemeClr val="dk1"/>
                </a:solidFill>
              </a:rPr>
              <a:t>apply an activation function to the result</a:t>
            </a:r>
            <a:r>
              <a:rPr lang="en" sz="1300">
                <a:solidFill>
                  <a:schemeClr val="dk1"/>
                </a:solidFill>
              </a:rPr>
              <a:t>, and produce an output. The weights of the connections between neurons are learned from data through a process called backpropagation, which involves iteratively adjusting the weights to minimize the difference between the predicted output and the true output.</a:t>
            </a:r>
            <a:endParaRPr sz="1300">
              <a:solidFill>
                <a:schemeClr val="dk1"/>
              </a:solidFill>
            </a:endParaRPr>
          </a:p>
          <a:p>
            <a:pPr indent="0" lvl="0" marL="0" rtl="0" algn="l">
              <a:spcBef>
                <a:spcPts val="1500"/>
              </a:spcBef>
              <a:spcAft>
                <a:spcPts val="0"/>
              </a:spcAft>
              <a:buClr>
                <a:schemeClr val="dk1"/>
              </a:buClr>
              <a:buSzPts val="1100"/>
              <a:buFont typeface="Arial"/>
              <a:buNone/>
            </a:pPr>
            <a:r>
              <a:rPr lang="en" sz="1300">
                <a:solidFill>
                  <a:schemeClr val="dk1"/>
                </a:solidFill>
              </a:rPr>
              <a:t>There are many different activation functions we can use in our neural network. For example, in class we studied the ReLU function, and there are also logistic and exponential functions that can be used in the neural network.  </a:t>
            </a:r>
            <a:endParaRPr sz="1300">
              <a:solidFill>
                <a:schemeClr val="dk1"/>
              </a:solidFill>
            </a:endParaRPr>
          </a:p>
          <a:p>
            <a:pPr indent="0" lvl="0" marL="0" rtl="0" algn="l">
              <a:spcBef>
                <a:spcPts val="0"/>
              </a:spcBef>
              <a:spcAft>
                <a:spcPts val="1200"/>
              </a:spcAft>
              <a:buNone/>
            </a:pPr>
            <a:r>
              <a:t/>
            </a:r>
            <a:endParaRPr sz="13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Concepts</a:t>
            </a:r>
            <a:endParaRPr/>
          </a:p>
        </p:txBody>
      </p:sp>
      <p:sp>
        <p:nvSpPr>
          <p:cNvPr id="190" name="Google Shape;19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solidFill>
                  <a:schemeClr val="dk1"/>
                </a:solidFill>
              </a:rPr>
              <a:t>To expand, a neural network is a supervised machine learning technique, containing an input layer, a number of hidden layers, and an output layer. </a:t>
            </a:r>
            <a:endParaRPr sz="1700">
              <a:solidFill>
                <a:schemeClr val="dk1"/>
              </a:solidFill>
            </a:endParaRPr>
          </a:p>
          <a:p>
            <a:pPr indent="0" lvl="0" marL="0" rtl="0" algn="l">
              <a:spcBef>
                <a:spcPts val="1200"/>
              </a:spcBef>
              <a:spcAft>
                <a:spcPts val="0"/>
              </a:spcAft>
              <a:buNone/>
            </a:pPr>
            <a:r>
              <a:rPr lang="en" sz="1700">
                <a:solidFill>
                  <a:schemeClr val="dk1"/>
                </a:solidFill>
              </a:rPr>
              <a:t>Each layer consists of 3 pieces of data:</a:t>
            </a:r>
            <a:br>
              <a:rPr lang="en" sz="1700">
                <a:solidFill>
                  <a:schemeClr val="dk1"/>
                </a:solidFill>
              </a:rPr>
            </a:br>
            <a:r>
              <a:rPr lang="en" sz="1700">
                <a:solidFill>
                  <a:schemeClr val="dk1"/>
                </a:solidFill>
              </a:rPr>
              <a:t>A matrix </a:t>
            </a:r>
            <a:r>
              <a:rPr lang="en" sz="1700" u="sng">
                <a:solidFill>
                  <a:schemeClr val="dk1"/>
                </a:solidFill>
              </a:rPr>
              <a:t>W</a:t>
            </a:r>
            <a:r>
              <a:rPr lang="en" sz="1700">
                <a:solidFill>
                  <a:schemeClr val="dk1"/>
                </a:solidFill>
              </a:rPr>
              <a:t>, A bias vector</a:t>
            </a:r>
            <a:r>
              <a:rPr i="1" lang="en" sz="1700">
                <a:solidFill>
                  <a:schemeClr val="dk1"/>
                </a:solidFill>
              </a:rPr>
              <a:t> b</a:t>
            </a:r>
            <a:r>
              <a:rPr lang="en" sz="1700">
                <a:solidFill>
                  <a:schemeClr val="dk1"/>
                </a:solidFill>
              </a:rPr>
              <a:t>, and an activation function. This activation function can be the logistic function, the hyperbolic tangent, or more. As stated, we will use the ReLU.</a:t>
            </a:r>
            <a:endParaRPr sz="1700">
              <a:solidFill>
                <a:schemeClr val="dk1"/>
              </a:solidFill>
            </a:endParaRPr>
          </a:p>
          <a:p>
            <a:pPr indent="0" lvl="0" marL="0" rtl="0" algn="l">
              <a:spcBef>
                <a:spcPts val="1200"/>
              </a:spcBef>
              <a:spcAft>
                <a:spcPts val="0"/>
              </a:spcAft>
              <a:buNone/>
            </a:pPr>
            <a:r>
              <a:rPr lang="en" sz="1700">
                <a:solidFill>
                  <a:schemeClr val="dk1"/>
                </a:solidFill>
              </a:rPr>
              <a:t>A data vector </a:t>
            </a:r>
            <a:r>
              <a:rPr i="1" lang="en" sz="1700" u="sng">
                <a:solidFill>
                  <a:schemeClr val="dk1"/>
                </a:solidFill>
              </a:rPr>
              <a:t>x</a:t>
            </a:r>
            <a:r>
              <a:rPr lang="en" sz="1700">
                <a:solidFill>
                  <a:schemeClr val="dk1"/>
                </a:solidFill>
              </a:rPr>
              <a:t> travels through the network,</a:t>
            </a:r>
            <a:endParaRPr sz="1700">
              <a:solidFill>
                <a:schemeClr val="dk1"/>
              </a:solidFill>
            </a:endParaRPr>
          </a:p>
          <a:p>
            <a:pPr indent="0" lvl="0" marL="0" rtl="0" algn="l">
              <a:spcBef>
                <a:spcPts val="1200"/>
              </a:spcBef>
              <a:spcAft>
                <a:spcPts val="0"/>
              </a:spcAft>
              <a:buNone/>
            </a:pPr>
            <a:r>
              <a:t/>
            </a:r>
            <a:endParaRPr sz="1700">
              <a:solidFill>
                <a:schemeClr val="dk1"/>
              </a:solidFill>
            </a:endParaRPr>
          </a:p>
          <a:p>
            <a:pPr indent="0" lvl="0" marL="0" rtl="0" algn="l">
              <a:spcBef>
                <a:spcPts val="1200"/>
              </a:spcBef>
              <a:spcAft>
                <a:spcPts val="0"/>
              </a:spcAft>
              <a:buNone/>
            </a:pPr>
            <a:r>
              <a:rPr lang="en" sz="1700">
                <a:solidFill>
                  <a:schemeClr val="dk1"/>
                </a:solidFill>
              </a:rPr>
              <a:t>Where each matrix, bias vector, and activation function belong to that layer.</a:t>
            </a:r>
            <a:endParaRPr sz="1700">
              <a:solidFill>
                <a:schemeClr val="dk1"/>
              </a:solidFill>
            </a:endParaRPr>
          </a:p>
          <a:p>
            <a:pPr indent="0" lvl="0" marL="0" rtl="0" algn="l">
              <a:spcBef>
                <a:spcPts val="1200"/>
              </a:spcBef>
              <a:spcAft>
                <a:spcPts val="1200"/>
              </a:spcAft>
              <a:buNone/>
            </a:pPr>
            <a:r>
              <a:rPr lang="en" sz="1700">
                <a:solidFill>
                  <a:schemeClr val="dk1"/>
                </a:solidFill>
              </a:rPr>
              <a:t>Remark that if W</a:t>
            </a:r>
            <a:r>
              <a:rPr baseline="-25000" lang="en" sz="1700">
                <a:solidFill>
                  <a:schemeClr val="dk1"/>
                </a:solidFill>
              </a:rPr>
              <a:t>i</a:t>
            </a:r>
            <a:r>
              <a:rPr lang="en" sz="1700">
                <a:solidFill>
                  <a:schemeClr val="dk1"/>
                </a:solidFill>
              </a:rPr>
              <a:t> is a </a:t>
            </a:r>
            <a:r>
              <a:rPr i="1" lang="en" sz="1700">
                <a:solidFill>
                  <a:schemeClr val="dk1"/>
                </a:solidFill>
              </a:rPr>
              <a:t>d</a:t>
            </a:r>
            <a:r>
              <a:rPr baseline="-25000" lang="en" sz="1700">
                <a:solidFill>
                  <a:schemeClr val="dk1"/>
                </a:solidFill>
              </a:rPr>
              <a:t>i</a:t>
            </a:r>
            <a:r>
              <a:rPr lang="en" sz="1700">
                <a:solidFill>
                  <a:schemeClr val="dk1"/>
                </a:solidFill>
              </a:rPr>
              <a:t> x e</a:t>
            </a:r>
            <a:r>
              <a:rPr baseline="-25000" lang="en" sz="1700">
                <a:solidFill>
                  <a:schemeClr val="dk1"/>
                </a:solidFill>
              </a:rPr>
              <a:t>i</a:t>
            </a:r>
            <a:r>
              <a:rPr lang="en" sz="1700">
                <a:solidFill>
                  <a:schemeClr val="dk1"/>
                </a:solidFill>
              </a:rPr>
              <a:t> dimensional matrix, then </a:t>
            </a:r>
            <a:r>
              <a:rPr lang="en" sz="1700" u="sng">
                <a:solidFill>
                  <a:schemeClr val="dk1"/>
                </a:solidFill>
              </a:rPr>
              <a:t>b</a:t>
            </a:r>
            <a:r>
              <a:rPr baseline="-25000" lang="en" sz="1700">
                <a:solidFill>
                  <a:schemeClr val="dk1"/>
                </a:solidFill>
              </a:rPr>
              <a:t>i</a:t>
            </a:r>
            <a:r>
              <a:rPr lang="en" sz="1700">
                <a:solidFill>
                  <a:schemeClr val="dk1"/>
                </a:solidFill>
              </a:rPr>
              <a:t> is a </a:t>
            </a:r>
            <a:r>
              <a:rPr i="1" lang="en" sz="1700">
                <a:solidFill>
                  <a:schemeClr val="dk1"/>
                </a:solidFill>
              </a:rPr>
              <a:t>e</a:t>
            </a:r>
            <a:r>
              <a:rPr baseline="-25000" lang="en" sz="1700">
                <a:solidFill>
                  <a:schemeClr val="dk1"/>
                </a:solidFill>
              </a:rPr>
              <a:t>i</a:t>
            </a:r>
            <a:r>
              <a:rPr lang="en" sz="1700">
                <a:solidFill>
                  <a:schemeClr val="dk1"/>
                </a:solidFill>
              </a:rPr>
              <a:t> dimensional vector and W</a:t>
            </a:r>
            <a:r>
              <a:rPr baseline="-25000" lang="en" sz="1700">
                <a:solidFill>
                  <a:schemeClr val="dk1"/>
                </a:solidFill>
              </a:rPr>
              <a:t>i-1</a:t>
            </a:r>
            <a:r>
              <a:rPr lang="en" sz="1700">
                <a:solidFill>
                  <a:schemeClr val="dk1"/>
                </a:solidFill>
              </a:rPr>
              <a:t> must have e</a:t>
            </a:r>
            <a:r>
              <a:rPr baseline="-25000" lang="en" sz="1700">
                <a:solidFill>
                  <a:schemeClr val="dk1"/>
                </a:solidFill>
              </a:rPr>
              <a:t>i</a:t>
            </a:r>
            <a:r>
              <a:rPr lang="en" sz="1700">
                <a:solidFill>
                  <a:schemeClr val="dk1"/>
                </a:solidFill>
              </a:rPr>
              <a:t> rows i.e. </a:t>
            </a:r>
            <a:r>
              <a:rPr lang="en" sz="1700">
                <a:solidFill>
                  <a:schemeClr val="dk1"/>
                </a:solidFill>
              </a:rPr>
              <a:t>W</a:t>
            </a:r>
            <a:r>
              <a:rPr baseline="-25000" lang="en" sz="1700">
                <a:solidFill>
                  <a:schemeClr val="dk1"/>
                </a:solidFill>
              </a:rPr>
              <a:t>i-1 </a:t>
            </a:r>
            <a:r>
              <a:rPr lang="en" sz="1700">
                <a:solidFill>
                  <a:schemeClr val="dk1"/>
                </a:solidFill>
              </a:rPr>
              <a:t>is</a:t>
            </a:r>
            <a:r>
              <a:rPr baseline="-25000" lang="en" sz="1700">
                <a:solidFill>
                  <a:schemeClr val="dk1"/>
                </a:solidFill>
              </a:rPr>
              <a:t> </a:t>
            </a:r>
            <a:r>
              <a:rPr lang="en" sz="1700">
                <a:solidFill>
                  <a:schemeClr val="dk1"/>
                </a:solidFill>
              </a:rPr>
              <a:t>d</a:t>
            </a:r>
            <a:r>
              <a:rPr baseline="-25000" lang="en" sz="1700">
                <a:solidFill>
                  <a:schemeClr val="dk1"/>
                </a:solidFill>
              </a:rPr>
              <a:t>i-1</a:t>
            </a:r>
            <a:r>
              <a:rPr lang="en" sz="1700">
                <a:solidFill>
                  <a:schemeClr val="dk1"/>
                </a:solidFill>
              </a:rPr>
              <a:t>x e</a:t>
            </a:r>
            <a:r>
              <a:rPr baseline="-25000" lang="en" sz="1700">
                <a:solidFill>
                  <a:schemeClr val="dk1"/>
                </a:solidFill>
              </a:rPr>
              <a:t>i-1</a:t>
            </a:r>
            <a:r>
              <a:rPr lang="en" sz="1700">
                <a:solidFill>
                  <a:schemeClr val="dk1"/>
                </a:solidFill>
              </a:rPr>
              <a:t>with d</a:t>
            </a:r>
            <a:r>
              <a:rPr baseline="-25000" lang="en" sz="1700">
                <a:solidFill>
                  <a:schemeClr val="dk1"/>
                </a:solidFill>
              </a:rPr>
              <a:t>i-1</a:t>
            </a:r>
            <a:r>
              <a:rPr lang="en" sz="1700">
                <a:solidFill>
                  <a:schemeClr val="dk1"/>
                </a:solidFill>
              </a:rPr>
              <a:t> = e</a:t>
            </a:r>
            <a:r>
              <a:rPr baseline="-25000" lang="en" sz="1700">
                <a:solidFill>
                  <a:schemeClr val="dk1"/>
                </a:solidFill>
              </a:rPr>
              <a:t>i</a:t>
            </a:r>
            <a:endParaRPr b="1" sz="1700">
              <a:solidFill>
                <a:schemeClr val="dk1"/>
              </a:solidFill>
            </a:endParaRPr>
          </a:p>
        </p:txBody>
      </p:sp>
      <p:pic>
        <p:nvPicPr>
          <p:cNvPr id="191" name="Google Shape;191;p33"/>
          <p:cNvPicPr preferRelativeResize="0"/>
          <p:nvPr/>
        </p:nvPicPr>
        <p:blipFill>
          <a:blip r:embed="rId3">
            <a:alphaModFix/>
          </a:blip>
          <a:stretch>
            <a:fillRect/>
          </a:stretch>
        </p:blipFill>
        <p:spPr>
          <a:xfrm>
            <a:off x="401450" y="3092975"/>
            <a:ext cx="6319851" cy="33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Concepts Visualized</a:t>
            </a:r>
            <a:endParaRPr/>
          </a:p>
        </p:txBody>
      </p:sp>
      <p:pic>
        <p:nvPicPr>
          <p:cNvPr id="197" name="Google Shape;197;p34"/>
          <p:cNvPicPr preferRelativeResize="0"/>
          <p:nvPr/>
        </p:nvPicPr>
        <p:blipFill>
          <a:blip r:embed="rId3">
            <a:alphaModFix/>
          </a:blip>
          <a:stretch>
            <a:fillRect/>
          </a:stretch>
        </p:blipFill>
        <p:spPr>
          <a:xfrm>
            <a:off x="440600" y="1165125"/>
            <a:ext cx="7001677" cy="3636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Concepts Visualized</a:t>
            </a:r>
            <a:endParaRPr/>
          </a:p>
        </p:txBody>
      </p:sp>
      <p:pic>
        <p:nvPicPr>
          <p:cNvPr id="203" name="Google Shape;203;p35"/>
          <p:cNvPicPr preferRelativeResize="0"/>
          <p:nvPr/>
        </p:nvPicPr>
        <p:blipFill>
          <a:blip r:embed="rId3">
            <a:alphaModFix/>
          </a:blip>
          <a:stretch>
            <a:fillRect/>
          </a:stretch>
        </p:blipFill>
        <p:spPr>
          <a:xfrm>
            <a:off x="402300" y="1232150"/>
            <a:ext cx="5258424" cy="3636624"/>
          </a:xfrm>
          <a:prstGeom prst="rect">
            <a:avLst/>
          </a:prstGeom>
          <a:noFill/>
          <a:ln>
            <a:noFill/>
          </a:ln>
        </p:spPr>
      </p:pic>
      <p:pic>
        <p:nvPicPr>
          <p:cNvPr id="204" name="Google Shape;204;p35"/>
          <p:cNvPicPr preferRelativeResize="0"/>
          <p:nvPr/>
        </p:nvPicPr>
        <p:blipFill>
          <a:blip r:embed="rId4">
            <a:alphaModFix/>
          </a:blip>
          <a:stretch>
            <a:fillRect/>
          </a:stretch>
        </p:blipFill>
        <p:spPr>
          <a:xfrm>
            <a:off x="5804401" y="1161400"/>
            <a:ext cx="2699424" cy="35487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Concepts Visualized: Simple Case</a:t>
            </a:r>
            <a:endParaRPr/>
          </a:p>
        </p:txBody>
      </p:sp>
      <p:sp>
        <p:nvSpPr>
          <p:cNvPr id="210" name="Google Shape;21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chemeClr val="dk1"/>
                </a:solidFill>
              </a:rPr>
              <a:t>Consider an extremely simple case of neural networks, with 1 hidden layer and input dimension 2. Use logistic function for the </a:t>
            </a:r>
            <a:r>
              <a:rPr lang="en" sz="1700">
                <a:solidFill>
                  <a:schemeClr val="dk1"/>
                </a:solidFill>
              </a:rPr>
              <a:t>first</a:t>
            </a:r>
            <a:r>
              <a:rPr lang="en" sz="1700">
                <a:solidFill>
                  <a:schemeClr val="dk1"/>
                </a:solidFill>
              </a:rPr>
              <a:t> activation function and ReLU for the </a:t>
            </a:r>
            <a:r>
              <a:rPr lang="en" sz="1700">
                <a:solidFill>
                  <a:schemeClr val="dk1"/>
                </a:solidFill>
              </a:rPr>
              <a:t>second</a:t>
            </a:r>
            <a:r>
              <a:rPr lang="en" sz="1700">
                <a:solidFill>
                  <a:schemeClr val="dk1"/>
                </a:solidFill>
              </a:rPr>
              <a:t>. Set</a:t>
            </a:r>
            <a:endParaRPr sz="1700">
              <a:solidFill>
                <a:schemeClr val="dk1"/>
              </a:solidFill>
            </a:endParaRPr>
          </a:p>
          <a:p>
            <a:pPr indent="0" lvl="0" marL="0" rtl="0" algn="l">
              <a:spcBef>
                <a:spcPts val="1200"/>
              </a:spcBef>
              <a:spcAft>
                <a:spcPts val="0"/>
              </a:spcAft>
              <a:buNone/>
            </a:pPr>
            <a:r>
              <a:t/>
            </a:r>
            <a:endParaRPr sz="1700">
              <a:solidFill>
                <a:schemeClr val="dk1"/>
              </a:solidFill>
            </a:endParaRPr>
          </a:p>
          <a:p>
            <a:pPr indent="0" lvl="0" marL="0" rtl="0" algn="l">
              <a:spcBef>
                <a:spcPts val="1200"/>
              </a:spcBef>
              <a:spcAft>
                <a:spcPts val="1200"/>
              </a:spcAft>
              <a:buNone/>
            </a:pPr>
            <a:r>
              <a:rPr lang="en" sz="1700">
                <a:solidFill>
                  <a:schemeClr val="dk1"/>
                </a:solidFill>
              </a:rPr>
              <a:t>We then have: </a:t>
            </a:r>
            <a:endParaRPr sz="1700">
              <a:solidFill>
                <a:schemeClr val="dk1"/>
              </a:solidFill>
            </a:endParaRPr>
          </a:p>
        </p:txBody>
      </p:sp>
      <p:pic>
        <p:nvPicPr>
          <p:cNvPr id="211" name="Google Shape;211;p36"/>
          <p:cNvPicPr preferRelativeResize="0"/>
          <p:nvPr/>
        </p:nvPicPr>
        <p:blipFill>
          <a:blip r:embed="rId3">
            <a:alphaModFix/>
          </a:blip>
          <a:stretch>
            <a:fillRect/>
          </a:stretch>
        </p:blipFill>
        <p:spPr>
          <a:xfrm>
            <a:off x="466150" y="1952803"/>
            <a:ext cx="3690775" cy="317975"/>
          </a:xfrm>
          <a:prstGeom prst="rect">
            <a:avLst/>
          </a:prstGeom>
          <a:noFill/>
          <a:ln>
            <a:noFill/>
          </a:ln>
        </p:spPr>
      </p:pic>
      <p:pic>
        <p:nvPicPr>
          <p:cNvPr id="212" name="Google Shape;212;p36"/>
          <p:cNvPicPr preferRelativeResize="0"/>
          <p:nvPr/>
        </p:nvPicPr>
        <p:blipFill>
          <a:blip r:embed="rId4">
            <a:alphaModFix/>
          </a:blip>
          <a:stretch>
            <a:fillRect/>
          </a:stretch>
        </p:blipFill>
        <p:spPr>
          <a:xfrm>
            <a:off x="421525" y="2943349"/>
            <a:ext cx="3735401" cy="1769126"/>
          </a:xfrm>
          <a:prstGeom prst="rect">
            <a:avLst/>
          </a:prstGeom>
          <a:noFill/>
          <a:ln>
            <a:noFill/>
          </a:ln>
        </p:spPr>
      </p:pic>
      <p:pic>
        <p:nvPicPr>
          <p:cNvPr id="213" name="Google Shape;213;p36"/>
          <p:cNvPicPr preferRelativeResize="0"/>
          <p:nvPr/>
        </p:nvPicPr>
        <p:blipFill>
          <a:blip r:embed="rId5">
            <a:alphaModFix/>
          </a:blip>
          <a:stretch>
            <a:fillRect/>
          </a:stretch>
        </p:blipFill>
        <p:spPr>
          <a:xfrm>
            <a:off x="4633500" y="3073475"/>
            <a:ext cx="4182024" cy="1639000"/>
          </a:xfrm>
          <a:prstGeom prst="rect">
            <a:avLst/>
          </a:prstGeom>
          <a:noFill/>
          <a:ln>
            <a:noFill/>
          </a:ln>
        </p:spPr>
      </p:pic>
      <p:sp>
        <p:nvSpPr>
          <p:cNvPr id="214" name="Google Shape;214;p36"/>
          <p:cNvSpPr txBox="1"/>
          <p:nvPr/>
        </p:nvSpPr>
        <p:spPr>
          <a:xfrm>
            <a:off x="4616713" y="2263950"/>
            <a:ext cx="421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a:ea typeface="Times"/>
                <a:cs typeface="Times"/>
                <a:sym typeface="Times"/>
              </a:rPr>
              <a:t>Consider four input vectors as given below:</a:t>
            </a:r>
            <a:endParaRPr>
              <a:latin typeface="Times"/>
              <a:ea typeface="Times"/>
              <a:cs typeface="Times"/>
              <a:sym typeface="Times"/>
            </a:endParaRPr>
          </a:p>
          <a:p>
            <a:pPr indent="0" lvl="0" marL="0" rtl="0" algn="l">
              <a:spcBef>
                <a:spcPts val="0"/>
              </a:spcBef>
              <a:spcAft>
                <a:spcPts val="0"/>
              </a:spcAft>
              <a:buNone/>
            </a:pPr>
            <a:r>
              <a:rPr lang="en">
                <a:latin typeface="Times"/>
                <a:ea typeface="Times"/>
                <a:cs typeface="Times"/>
                <a:sym typeface="Times"/>
              </a:rPr>
              <a:t>x</a:t>
            </a:r>
            <a:r>
              <a:rPr baseline="-25000" lang="en">
                <a:latin typeface="Times"/>
                <a:ea typeface="Times"/>
                <a:cs typeface="Times"/>
                <a:sym typeface="Times"/>
              </a:rPr>
              <a:t>1</a:t>
            </a:r>
            <a:r>
              <a:rPr lang="en">
                <a:latin typeface="Times"/>
                <a:ea typeface="Times"/>
                <a:cs typeface="Times"/>
                <a:sym typeface="Times"/>
              </a:rPr>
              <a:t> = (0,0), </a:t>
            </a:r>
            <a:r>
              <a:rPr lang="en">
                <a:solidFill>
                  <a:schemeClr val="dk1"/>
                </a:solidFill>
                <a:latin typeface="Times"/>
                <a:ea typeface="Times"/>
                <a:cs typeface="Times"/>
                <a:sym typeface="Times"/>
              </a:rPr>
              <a:t>x</a:t>
            </a:r>
            <a:r>
              <a:rPr baseline="-25000" lang="en">
                <a:solidFill>
                  <a:schemeClr val="dk1"/>
                </a:solidFill>
                <a:latin typeface="Times"/>
                <a:ea typeface="Times"/>
                <a:cs typeface="Times"/>
                <a:sym typeface="Times"/>
              </a:rPr>
              <a:t>2</a:t>
            </a:r>
            <a:r>
              <a:rPr lang="en">
                <a:solidFill>
                  <a:schemeClr val="dk1"/>
                </a:solidFill>
                <a:latin typeface="Times"/>
                <a:ea typeface="Times"/>
                <a:cs typeface="Times"/>
                <a:sym typeface="Times"/>
              </a:rPr>
              <a:t> = (1,0), x</a:t>
            </a:r>
            <a:r>
              <a:rPr baseline="-25000" lang="en">
                <a:solidFill>
                  <a:schemeClr val="dk1"/>
                </a:solidFill>
                <a:latin typeface="Times"/>
                <a:ea typeface="Times"/>
                <a:cs typeface="Times"/>
                <a:sym typeface="Times"/>
              </a:rPr>
              <a:t>3</a:t>
            </a:r>
            <a:r>
              <a:rPr lang="en">
                <a:solidFill>
                  <a:schemeClr val="dk1"/>
                </a:solidFill>
                <a:latin typeface="Times"/>
                <a:ea typeface="Times"/>
                <a:cs typeface="Times"/>
                <a:sym typeface="Times"/>
              </a:rPr>
              <a:t> = (0,1), x</a:t>
            </a:r>
            <a:r>
              <a:rPr baseline="-25000" lang="en">
                <a:solidFill>
                  <a:schemeClr val="dk1"/>
                </a:solidFill>
                <a:latin typeface="Times"/>
                <a:ea typeface="Times"/>
                <a:cs typeface="Times"/>
                <a:sym typeface="Times"/>
              </a:rPr>
              <a:t>4</a:t>
            </a:r>
            <a:r>
              <a:rPr lang="en">
                <a:solidFill>
                  <a:schemeClr val="dk1"/>
                </a:solidFill>
                <a:latin typeface="Times"/>
                <a:ea typeface="Times"/>
                <a:cs typeface="Times"/>
                <a:sym typeface="Times"/>
              </a:rPr>
              <a:t> = (1,1)</a:t>
            </a:r>
            <a:endParaRPr>
              <a:solidFill>
                <a:schemeClr val="dk1"/>
              </a:solidFill>
              <a:latin typeface="Times"/>
              <a:ea typeface="Times"/>
              <a:cs typeface="Times"/>
              <a:sym typeface="Times"/>
            </a:endParaRPr>
          </a:p>
          <a:p>
            <a:pPr indent="0" lvl="0" marL="0" rtl="0" algn="l">
              <a:spcBef>
                <a:spcPts val="0"/>
              </a:spcBef>
              <a:spcAft>
                <a:spcPts val="0"/>
              </a:spcAft>
              <a:buNone/>
            </a:pPr>
            <a:r>
              <a:rPr lang="en">
                <a:solidFill>
                  <a:schemeClr val="dk1"/>
                </a:solidFill>
                <a:latin typeface="Times"/>
                <a:ea typeface="Times"/>
                <a:cs typeface="Times"/>
                <a:sym typeface="Times"/>
              </a:rPr>
              <a:t>The first hidden layer can be observed below:</a:t>
            </a:r>
            <a:endParaRPr>
              <a:solidFill>
                <a:schemeClr val="dk1"/>
              </a:solidFill>
              <a:latin typeface="Times"/>
              <a:ea typeface="Times"/>
              <a:cs typeface="Times"/>
              <a:sym typeface="Time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Concepts: Parameter Estimation</a:t>
            </a:r>
            <a:endParaRPr/>
          </a:p>
        </p:txBody>
      </p:sp>
      <p:sp>
        <p:nvSpPr>
          <p:cNvPr id="220" name="Google Shape;22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How do we estimate the parameters to use in a neural network? Typically, we try and minimize a </a:t>
            </a:r>
            <a:r>
              <a:rPr lang="en">
                <a:solidFill>
                  <a:schemeClr val="dk1"/>
                </a:solidFill>
              </a:rPr>
              <a:t>predetermined</a:t>
            </a:r>
            <a:r>
              <a:rPr lang="en">
                <a:solidFill>
                  <a:schemeClr val="dk1"/>
                </a:solidFill>
              </a:rPr>
              <a:t> </a:t>
            </a:r>
            <a:r>
              <a:rPr i="1" lang="en">
                <a:solidFill>
                  <a:schemeClr val="dk1"/>
                </a:solidFill>
              </a:rPr>
              <a:t>loss function</a:t>
            </a:r>
            <a:r>
              <a:rPr lang="en">
                <a:solidFill>
                  <a:schemeClr val="dk1"/>
                </a:solidFill>
              </a:rPr>
              <a:t>. In the classification case, this loss function can be Cross Entropy, and in the regression case, this could be the Mean Squared Error. </a:t>
            </a:r>
            <a:endParaRPr>
              <a:solidFill>
                <a:schemeClr val="dk1"/>
              </a:solidFill>
            </a:endParaRPr>
          </a:p>
          <a:p>
            <a:pPr indent="0" lvl="0" marL="0" rtl="0" algn="l">
              <a:spcBef>
                <a:spcPts val="1200"/>
              </a:spcBef>
              <a:spcAft>
                <a:spcPts val="0"/>
              </a:spcAft>
              <a:buNone/>
            </a:pPr>
            <a:r>
              <a:rPr lang="en">
                <a:solidFill>
                  <a:schemeClr val="dk1"/>
                </a:solidFill>
              </a:rPr>
              <a:t>The total number of parameters is 						   , where d</a:t>
            </a:r>
            <a:r>
              <a:rPr baseline="-25000" lang="en">
                <a:solidFill>
                  <a:schemeClr val="dk1"/>
                </a:solidFill>
              </a:rPr>
              <a:t>N-1</a:t>
            </a:r>
            <a:r>
              <a:rPr lang="en">
                <a:solidFill>
                  <a:schemeClr val="dk1"/>
                </a:solidFill>
              </a:rPr>
              <a:t> is the input dimension and d</a:t>
            </a:r>
            <a:r>
              <a:rPr baseline="-25000" lang="en">
                <a:solidFill>
                  <a:schemeClr val="dk1"/>
                </a:solidFill>
              </a:rPr>
              <a:t>1</a:t>
            </a:r>
            <a:r>
              <a:rPr lang="en">
                <a:solidFill>
                  <a:schemeClr val="dk1"/>
                </a:solidFill>
              </a:rPr>
              <a:t>is the output dimension. </a:t>
            </a:r>
            <a:endParaRPr>
              <a:solidFill>
                <a:schemeClr val="dk1"/>
              </a:solidFill>
            </a:endParaRPr>
          </a:p>
          <a:p>
            <a:pPr indent="0" lvl="0" marL="0" rtl="0" algn="l">
              <a:spcBef>
                <a:spcPts val="1200"/>
              </a:spcBef>
              <a:spcAft>
                <a:spcPts val="0"/>
              </a:spcAft>
              <a:buNone/>
            </a:pPr>
            <a:r>
              <a:rPr lang="en">
                <a:solidFill>
                  <a:schemeClr val="dk1"/>
                </a:solidFill>
              </a:rPr>
              <a:t>To calculate loss, we fix an input vector </a:t>
            </a:r>
            <a:r>
              <a:rPr lang="en" u="sng">
                <a:solidFill>
                  <a:schemeClr val="dk1"/>
                </a:solidFill>
              </a:rPr>
              <a:t>x</a:t>
            </a:r>
            <a:r>
              <a:rPr lang="en">
                <a:solidFill>
                  <a:schemeClr val="dk1"/>
                </a:solidFill>
              </a:rPr>
              <a:t> and the expected output </a:t>
            </a:r>
            <a:r>
              <a:rPr i="1" lang="en">
                <a:solidFill>
                  <a:schemeClr val="dk1"/>
                </a:solidFill>
              </a:rPr>
              <a:t>y</a:t>
            </a:r>
            <a:r>
              <a:rPr lang="en">
                <a:solidFill>
                  <a:schemeClr val="dk1"/>
                </a:solidFill>
              </a:rPr>
              <a:t> (can be a class or real number) and consider the loss function value	</a:t>
            </a:r>
            <a:endParaRPr>
              <a:solidFill>
                <a:schemeClr val="dk1"/>
              </a:solidFill>
            </a:endParaRPr>
          </a:p>
          <a:p>
            <a:pPr indent="0" lvl="0" marL="0" rtl="0" algn="l">
              <a:spcBef>
                <a:spcPts val="1200"/>
              </a:spcBef>
              <a:spcAft>
                <a:spcPts val="1200"/>
              </a:spcAft>
              <a:buNone/>
            </a:pPr>
            <a:r>
              <a:rPr lang="en">
                <a:solidFill>
                  <a:schemeClr val="dk1"/>
                </a:solidFill>
              </a:rPr>
              <a:t>We minimize loss by doing a gradient descent on the parameters. </a:t>
            </a:r>
            <a:endParaRPr>
              <a:solidFill>
                <a:schemeClr val="dk1"/>
              </a:solidFill>
            </a:endParaRPr>
          </a:p>
        </p:txBody>
      </p:sp>
      <p:pic>
        <p:nvPicPr>
          <p:cNvPr id="221" name="Google Shape;221;p37"/>
          <p:cNvPicPr preferRelativeResize="0"/>
          <p:nvPr/>
        </p:nvPicPr>
        <p:blipFill>
          <a:blip r:embed="rId3">
            <a:alphaModFix/>
          </a:blip>
          <a:stretch>
            <a:fillRect/>
          </a:stretch>
        </p:blipFill>
        <p:spPr>
          <a:xfrm>
            <a:off x="3524775" y="2191225"/>
            <a:ext cx="2526049" cy="531150"/>
          </a:xfrm>
          <a:prstGeom prst="rect">
            <a:avLst/>
          </a:prstGeom>
          <a:noFill/>
          <a:ln>
            <a:noFill/>
          </a:ln>
        </p:spPr>
      </p:pic>
      <p:pic>
        <p:nvPicPr>
          <p:cNvPr id="222" name="Google Shape;222;p37"/>
          <p:cNvPicPr preferRelativeResize="0"/>
          <p:nvPr/>
        </p:nvPicPr>
        <p:blipFill>
          <a:blip r:embed="rId4">
            <a:alphaModFix/>
          </a:blip>
          <a:stretch>
            <a:fillRect/>
          </a:stretch>
        </p:blipFill>
        <p:spPr>
          <a:xfrm>
            <a:off x="4572000" y="3432100"/>
            <a:ext cx="2576725" cy="332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 Concepts: Gradient Descent</a:t>
            </a:r>
            <a:endParaRPr/>
          </a:p>
          <a:p>
            <a:pPr indent="0" lvl="0" marL="0" rtl="0" algn="l">
              <a:spcBef>
                <a:spcPts val="0"/>
              </a:spcBef>
              <a:spcAft>
                <a:spcPts val="0"/>
              </a:spcAft>
              <a:buNone/>
            </a:pPr>
            <a:r>
              <a:t/>
            </a:r>
            <a:endParaRPr/>
          </a:p>
        </p:txBody>
      </p:sp>
      <p:sp>
        <p:nvSpPr>
          <p:cNvPr id="228" name="Google Shape;22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chemeClr val="dk1"/>
                </a:solidFill>
              </a:rPr>
              <a:t>We compute derivatives of our functions of the form                                . As a reminder, </a:t>
            </a:r>
            <a:r>
              <a:rPr i="1" lang="en" sz="1700" u="sng">
                <a:solidFill>
                  <a:schemeClr val="dk1"/>
                </a:solidFill>
              </a:rPr>
              <a:t>z</a:t>
            </a:r>
            <a:r>
              <a:rPr lang="en" sz="1700">
                <a:solidFill>
                  <a:schemeClr val="dk1"/>
                </a:solidFill>
              </a:rPr>
              <a:t> is an n-dimensional row vector, W is an nxm matrix, </a:t>
            </a:r>
            <a:r>
              <a:rPr i="1" lang="en" sz="1700" u="sng">
                <a:solidFill>
                  <a:schemeClr val="dk1"/>
                </a:solidFill>
              </a:rPr>
              <a:t>b</a:t>
            </a:r>
            <a:r>
              <a:rPr lang="en" sz="1700">
                <a:solidFill>
                  <a:schemeClr val="dk1"/>
                </a:solidFill>
              </a:rPr>
              <a:t> is m-dimensional. </a:t>
            </a:r>
            <a:endParaRPr sz="1700">
              <a:solidFill>
                <a:schemeClr val="dk1"/>
              </a:solidFill>
            </a:endParaRPr>
          </a:p>
          <a:p>
            <a:pPr indent="0" lvl="0" marL="0" rtl="0" algn="l">
              <a:spcBef>
                <a:spcPts val="1200"/>
              </a:spcBef>
              <a:spcAft>
                <a:spcPts val="0"/>
              </a:spcAft>
              <a:buNone/>
            </a:pPr>
            <a:r>
              <a:rPr lang="en" sz="1700">
                <a:solidFill>
                  <a:schemeClr val="dk1"/>
                </a:solidFill>
              </a:rPr>
              <a:t>We derive the gradient with respect to all of the parameters. To save time, we can skip to the end result (long story short, apply the chain rule across parameters). </a:t>
            </a:r>
            <a:endParaRPr sz="1700">
              <a:solidFill>
                <a:schemeClr val="dk1"/>
              </a:solidFill>
            </a:endParaRPr>
          </a:p>
          <a:p>
            <a:pPr indent="0" lvl="0" marL="0" rtl="0" algn="l">
              <a:spcBef>
                <a:spcPts val="1200"/>
              </a:spcBef>
              <a:spcAft>
                <a:spcPts val="0"/>
              </a:spcAft>
              <a:buNone/>
            </a:pPr>
            <a:r>
              <a:rPr i="1" lang="en" sz="1700">
                <a:solidFill>
                  <a:schemeClr val="dk1"/>
                </a:solidFill>
              </a:rPr>
              <a:t>h(</a:t>
            </a:r>
            <a:r>
              <a:rPr i="1" lang="en" sz="1700" u="sng">
                <a:solidFill>
                  <a:schemeClr val="dk1"/>
                </a:solidFill>
              </a:rPr>
              <a:t>u</a:t>
            </a:r>
            <a:r>
              <a:rPr i="1" lang="en" sz="1700">
                <a:solidFill>
                  <a:schemeClr val="dk1"/>
                </a:solidFill>
              </a:rPr>
              <a:t>) </a:t>
            </a:r>
            <a:r>
              <a:rPr lang="en" sz="1700">
                <a:solidFill>
                  <a:schemeClr val="dk1"/>
                </a:solidFill>
              </a:rPr>
              <a:t>is the </a:t>
            </a:r>
            <a:r>
              <a:rPr lang="en" sz="1700">
                <a:solidFill>
                  <a:schemeClr val="dk1"/>
                </a:solidFill>
              </a:rPr>
              <a:t>Heaviside</a:t>
            </a:r>
            <a:r>
              <a:rPr lang="en" sz="1700">
                <a:solidFill>
                  <a:schemeClr val="dk1"/>
                </a:solidFill>
              </a:rPr>
              <a:t> function, which is the </a:t>
            </a:r>
            <a:r>
              <a:rPr lang="en" sz="1700">
                <a:solidFill>
                  <a:schemeClr val="dk1"/>
                </a:solidFill>
              </a:rPr>
              <a:t>derivative</a:t>
            </a:r>
            <a:r>
              <a:rPr lang="en" sz="1700">
                <a:solidFill>
                  <a:schemeClr val="dk1"/>
                </a:solidFill>
              </a:rPr>
              <a:t> of the ReLU function. </a:t>
            </a:r>
            <a:endParaRPr sz="1700">
              <a:solidFill>
                <a:schemeClr val="dk1"/>
              </a:solidFill>
            </a:endParaRPr>
          </a:p>
          <a:p>
            <a:pPr indent="0" lvl="0" marL="0" rtl="0" algn="l">
              <a:spcBef>
                <a:spcPts val="1200"/>
              </a:spcBef>
              <a:spcAft>
                <a:spcPts val="0"/>
              </a:spcAft>
              <a:buNone/>
            </a:pPr>
            <a:r>
              <a:t/>
            </a:r>
            <a:endParaRPr sz="1700">
              <a:solidFill>
                <a:schemeClr val="dk1"/>
              </a:solidFill>
            </a:endParaRPr>
          </a:p>
          <a:p>
            <a:pPr indent="0" lvl="0" marL="0" rtl="0" algn="l">
              <a:spcBef>
                <a:spcPts val="1200"/>
              </a:spcBef>
              <a:spcAft>
                <a:spcPts val="0"/>
              </a:spcAft>
              <a:buNone/>
            </a:pPr>
            <a:r>
              <a:t/>
            </a:r>
            <a:endParaRPr sz="1700">
              <a:solidFill>
                <a:schemeClr val="dk1"/>
              </a:solidFill>
            </a:endParaRPr>
          </a:p>
          <a:p>
            <a:pPr indent="0" lvl="0" marL="0" rtl="0" algn="l">
              <a:spcBef>
                <a:spcPts val="1200"/>
              </a:spcBef>
              <a:spcAft>
                <a:spcPts val="1200"/>
              </a:spcAft>
              <a:buNone/>
            </a:pPr>
            <a:r>
              <a:rPr lang="en" sz="1700">
                <a:solidFill>
                  <a:schemeClr val="dk1"/>
                </a:solidFill>
              </a:rPr>
              <a:t>Now, given a data point and a loss function, we can compute the gradients. </a:t>
            </a:r>
            <a:endParaRPr sz="1700">
              <a:solidFill>
                <a:schemeClr val="dk1"/>
              </a:solidFill>
            </a:endParaRPr>
          </a:p>
        </p:txBody>
      </p:sp>
      <p:pic>
        <p:nvPicPr>
          <p:cNvPr id="229" name="Google Shape;229;p38"/>
          <p:cNvPicPr preferRelativeResize="0"/>
          <p:nvPr/>
        </p:nvPicPr>
        <p:blipFill>
          <a:blip r:embed="rId3">
            <a:alphaModFix/>
          </a:blip>
          <a:stretch>
            <a:fillRect/>
          </a:stretch>
        </p:blipFill>
        <p:spPr>
          <a:xfrm>
            <a:off x="4937425" y="1218950"/>
            <a:ext cx="1726900" cy="304000"/>
          </a:xfrm>
          <a:prstGeom prst="rect">
            <a:avLst/>
          </a:prstGeom>
          <a:noFill/>
          <a:ln>
            <a:noFill/>
          </a:ln>
        </p:spPr>
      </p:pic>
      <p:pic>
        <p:nvPicPr>
          <p:cNvPr id="230" name="Google Shape;230;p38"/>
          <p:cNvPicPr preferRelativeResize="0"/>
          <p:nvPr/>
        </p:nvPicPr>
        <p:blipFill>
          <a:blip r:embed="rId4">
            <a:alphaModFix/>
          </a:blip>
          <a:stretch>
            <a:fillRect/>
          </a:stretch>
        </p:blipFill>
        <p:spPr>
          <a:xfrm>
            <a:off x="350025" y="3209900"/>
            <a:ext cx="1556050" cy="641175"/>
          </a:xfrm>
          <a:prstGeom prst="rect">
            <a:avLst/>
          </a:prstGeom>
          <a:noFill/>
          <a:ln>
            <a:noFill/>
          </a:ln>
        </p:spPr>
      </p:pic>
      <p:pic>
        <p:nvPicPr>
          <p:cNvPr id="231" name="Google Shape;231;p38"/>
          <p:cNvPicPr preferRelativeResize="0"/>
          <p:nvPr/>
        </p:nvPicPr>
        <p:blipFill>
          <a:blip r:embed="rId5">
            <a:alphaModFix/>
          </a:blip>
          <a:stretch>
            <a:fillRect/>
          </a:stretch>
        </p:blipFill>
        <p:spPr>
          <a:xfrm>
            <a:off x="2278025" y="3156150"/>
            <a:ext cx="1775152" cy="748675"/>
          </a:xfrm>
          <a:prstGeom prst="rect">
            <a:avLst/>
          </a:prstGeom>
          <a:noFill/>
          <a:ln>
            <a:noFill/>
          </a:ln>
        </p:spPr>
      </p:pic>
      <p:pic>
        <p:nvPicPr>
          <p:cNvPr id="232" name="Google Shape;232;p38"/>
          <p:cNvPicPr preferRelativeResize="0"/>
          <p:nvPr/>
        </p:nvPicPr>
        <p:blipFill>
          <a:blip r:embed="rId6">
            <a:alphaModFix/>
          </a:blip>
          <a:stretch>
            <a:fillRect/>
          </a:stretch>
        </p:blipFill>
        <p:spPr>
          <a:xfrm>
            <a:off x="4425125" y="3244126"/>
            <a:ext cx="3862232" cy="57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 Concepts: Gradient Descent</a:t>
            </a:r>
            <a:endParaRPr/>
          </a:p>
          <a:p>
            <a:pPr indent="0" lvl="0" marL="0" rtl="0" algn="l">
              <a:spcBef>
                <a:spcPts val="0"/>
              </a:spcBef>
              <a:spcAft>
                <a:spcPts val="0"/>
              </a:spcAft>
              <a:buNone/>
            </a:pPr>
            <a:r>
              <a:t/>
            </a:r>
            <a:endParaRPr/>
          </a:p>
        </p:txBody>
      </p:sp>
      <p:sp>
        <p:nvSpPr>
          <p:cNvPr id="238" name="Google Shape;23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Now, given a data point and a loss function, we can compute the gradients. </a:t>
            </a:r>
            <a:endParaRPr>
              <a:solidFill>
                <a:schemeClr val="dk1"/>
              </a:solidFill>
            </a:endParaRPr>
          </a:p>
          <a:p>
            <a:pPr indent="0" lvl="0" marL="0" rtl="0" algn="l">
              <a:spcBef>
                <a:spcPts val="1500"/>
              </a:spcBef>
              <a:spcAft>
                <a:spcPts val="0"/>
              </a:spcAft>
              <a:buNone/>
            </a:pPr>
            <a:r>
              <a:rPr lang="en">
                <a:solidFill>
                  <a:schemeClr val="dk1"/>
                </a:solidFill>
              </a:rPr>
              <a:t>At each iteration, the </a:t>
            </a:r>
            <a:r>
              <a:rPr b="1" lang="en">
                <a:solidFill>
                  <a:schemeClr val="dk1"/>
                </a:solidFill>
              </a:rPr>
              <a:t>gradient of the loss function is calculated</a:t>
            </a:r>
            <a:r>
              <a:rPr lang="en">
                <a:solidFill>
                  <a:schemeClr val="dk1"/>
                </a:solidFill>
              </a:rPr>
              <a:t> using the current values of the model parameters. </a:t>
            </a:r>
            <a:endParaRPr>
              <a:solidFill>
                <a:schemeClr val="dk1"/>
              </a:solidFill>
            </a:endParaRPr>
          </a:p>
          <a:p>
            <a:pPr indent="0" lvl="0" marL="0" rtl="0" algn="l">
              <a:spcBef>
                <a:spcPts val="1500"/>
              </a:spcBef>
              <a:spcAft>
                <a:spcPts val="0"/>
              </a:spcAft>
              <a:buClr>
                <a:schemeClr val="dk1"/>
              </a:buClr>
              <a:buSzPts val="1100"/>
              <a:buFont typeface="Arial"/>
              <a:buNone/>
            </a:pPr>
            <a:r>
              <a:rPr lang="en">
                <a:solidFill>
                  <a:schemeClr val="dk1"/>
                </a:solidFill>
              </a:rPr>
              <a:t>The </a:t>
            </a:r>
            <a:r>
              <a:rPr b="1" lang="en">
                <a:solidFill>
                  <a:schemeClr val="dk1"/>
                </a:solidFill>
              </a:rPr>
              <a:t>parameters are then adjusted</a:t>
            </a:r>
            <a:r>
              <a:rPr lang="en">
                <a:solidFill>
                  <a:schemeClr val="dk1"/>
                </a:solidFill>
              </a:rPr>
              <a:t> in the </a:t>
            </a:r>
            <a:r>
              <a:rPr b="1" lang="en">
                <a:solidFill>
                  <a:schemeClr val="dk1"/>
                </a:solidFill>
              </a:rPr>
              <a:t>direction of the negative gradient</a:t>
            </a:r>
            <a:r>
              <a:rPr lang="en">
                <a:solidFill>
                  <a:schemeClr val="dk1"/>
                </a:solidFill>
              </a:rPr>
              <a:t>, which means that they are moved in the direction of decreasing loss. A learning rate is typically decided beforehand to regulate the magnitude of this adjustment. </a:t>
            </a:r>
            <a:endParaRPr>
              <a:solidFill>
                <a:schemeClr val="dk1"/>
              </a:solidFill>
            </a:endParaRPr>
          </a:p>
          <a:p>
            <a:pPr indent="0" lvl="0" marL="0" rtl="0" algn="l">
              <a:spcBef>
                <a:spcPts val="1500"/>
              </a:spcBef>
              <a:spcAft>
                <a:spcPts val="0"/>
              </a:spcAft>
              <a:buClr>
                <a:schemeClr val="dk1"/>
              </a:buClr>
              <a:buSzPts val="1100"/>
              <a:buFont typeface="Arial"/>
              <a:buNone/>
            </a:pPr>
            <a:r>
              <a:rPr lang="en">
                <a:solidFill>
                  <a:schemeClr val="dk1"/>
                </a:solidFill>
              </a:rPr>
              <a:t>Once the maximum iterations are reached or the descent algorithm converges, we have arrived at our hyperparameters for the neural network hidden layers. </a:t>
            </a:r>
            <a:endParaRPr>
              <a:solidFill>
                <a:schemeClr val="dk1"/>
              </a:solidFill>
            </a:endParaRPr>
          </a:p>
          <a:p>
            <a:pPr indent="0" lvl="0" marL="0" rtl="0" algn="l">
              <a:spcBef>
                <a:spcPts val="0"/>
              </a:spcBef>
              <a:spcAft>
                <a:spcPts val="1200"/>
              </a:spcAft>
              <a:buNone/>
            </a:pPr>
            <a:r>
              <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Strategy III Cont. Neural Network Classifier Trading Strategy</a:t>
            </a:r>
            <a:endParaRPr sz="2420"/>
          </a:p>
        </p:txBody>
      </p:sp>
      <p:sp>
        <p:nvSpPr>
          <p:cNvPr id="244" name="Google Shape;24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lnSpc>
                <a:spcPct val="95000"/>
              </a:lnSpc>
              <a:spcBef>
                <a:spcPts val="0"/>
              </a:spcBef>
              <a:spcAft>
                <a:spcPts val="0"/>
              </a:spcAft>
              <a:buNone/>
            </a:pPr>
            <a:r>
              <a:rPr lang="en" sz="1700">
                <a:solidFill>
                  <a:schemeClr val="dk1"/>
                </a:solidFill>
              </a:rPr>
              <a:t>Now, we will apply neural networks to algorithmic trading.</a:t>
            </a:r>
            <a:endParaRPr sz="1700">
              <a:solidFill>
                <a:schemeClr val="dk1"/>
              </a:solidFill>
            </a:endParaRPr>
          </a:p>
          <a:p>
            <a:pPr indent="0" lvl="0" marL="0" rtl="0" algn="l">
              <a:lnSpc>
                <a:spcPct val="95000"/>
              </a:lnSpc>
              <a:spcBef>
                <a:spcPts val="1200"/>
              </a:spcBef>
              <a:spcAft>
                <a:spcPts val="0"/>
              </a:spcAft>
              <a:buNone/>
            </a:pPr>
            <a:r>
              <a:rPr lang="en" sz="1700">
                <a:solidFill>
                  <a:schemeClr val="dk1"/>
                </a:solidFill>
              </a:rPr>
              <a:t>For this, w</a:t>
            </a:r>
            <a:r>
              <a:rPr lang="en" sz="1700">
                <a:solidFill>
                  <a:schemeClr val="dk1"/>
                </a:solidFill>
              </a:rPr>
              <a:t>e will use our </a:t>
            </a:r>
            <a:r>
              <a:rPr b="1" lang="en" sz="1700">
                <a:solidFill>
                  <a:schemeClr val="dk1"/>
                </a:solidFill>
              </a:rPr>
              <a:t>largest dataset yet</a:t>
            </a:r>
            <a:r>
              <a:rPr lang="en" sz="1700">
                <a:solidFill>
                  <a:schemeClr val="dk1"/>
                </a:solidFill>
              </a:rPr>
              <a:t>, similar to our price data for our other strategies, it will include a number of </a:t>
            </a:r>
            <a:r>
              <a:rPr lang="en" sz="1700">
                <a:solidFill>
                  <a:schemeClr val="dk1"/>
                </a:solidFill>
              </a:rPr>
              <a:t>tickers. However, instead of only noting their prices and returns, this dataset will contain </a:t>
            </a:r>
            <a:r>
              <a:rPr b="1" lang="en" sz="1700">
                <a:solidFill>
                  <a:schemeClr val="dk1"/>
                </a:solidFill>
              </a:rPr>
              <a:t>up to 731 columns</a:t>
            </a:r>
            <a:r>
              <a:rPr lang="en" sz="1700">
                <a:solidFill>
                  <a:schemeClr val="dk1"/>
                </a:solidFill>
              </a:rPr>
              <a:t>, each with different identifying information on the stock at that date. This includes all fundamental ratios (debt to market cap, price to earnings ratio, etc.) as well as a number of other important company identifiers. </a:t>
            </a:r>
            <a:endParaRPr sz="1700">
              <a:solidFill>
                <a:schemeClr val="dk1"/>
              </a:solidFill>
            </a:endParaRPr>
          </a:p>
          <a:p>
            <a:pPr indent="0" lvl="0" marL="0" rtl="0" algn="l">
              <a:lnSpc>
                <a:spcPct val="95000"/>
              </a:lnSpc>
              <a:spcBef>
                <a:spcPts val="1200"/>
              </a:spcBef>
              <a:spcAft>
                <a:spcPts val="0"/>
              </a:spcAft>
              <a:buNone/>
            </a:pPr>
            <a:r>
              <a:rPr lang="en" sz="1700">
                <a:solidFill>
                  <a:schemeClr val="dk1"/>
                </a:solidFill>
              </a:rPr>
              <a:t>It is our hope to build a model that can classify whether or not a stock will outperform the market (given an associated label function).</a:t>
            </a:r>
            <a:endParaRPr sz="1700">
              <a:solidFill>
                <a:schemeClr val="dk1"/>
              </a:solidFill>
            </a:endParaRPr>
          </a:p>
          <a:p>
            <a:pPr indent="0" lvl="0" marL="0" rtl="0" algn="l">
              <a:lnSpc>
                <a:spcPct val="95000"/>
              </a:lnSpc>
              <a:spcBef>
                <a:spcPts val="1200"/>
              </a:spcBef>
              <a:spcAft>
                <a:spcPts val="0"/>
              </a:spcAft>
              <a:buNone/>
            </a:pPr>
            <a:r>
              <a:rPr lang="en" sz="1700">
                <a:solidFill>
                  <a:schemeClr val="dk1"/>
                </a:solidFill>
              </a:rPr>
              <a:t>For our neural network, we will use the ReLU activation function, the adam solver, with alpha = 1e-5. Our hidden layer sizes will be (20,20,20) and our maximum iterations are 1000.</a:t>
            </a:r>
            <a:endParaRPr sz="1700">
              <a:solidFill>
                <a:schemeClr val="dk1"/>
              </a:solidFill>
            </a:endParaRPr>
          </a:p>
          <a:p>
            <a:pPr indent="0" lvl="0" marL="0" rtl="0" algn="l">
              <a:lnSpc>
                <a:spcPct val="95000"/>
              </a:lnSpc>
              <a:spcBef>
                <a:spcPts val="1200"/>
              </a:spcBef>
              <a:spcAft>
                <a:spcPts val="1200"/>
              </a:spcAft>
              <a:buClr>
                <a:schemeClr val="dk1"/>
              </a:buClr>
              <a:buSzPts val="1100"/>
              <a:buFont typeface="Arial"/>
              <a:buNone/>
            </a:pPr>
            <a:r>
              <a:rPr lang="en" sz="1700">
                <a:solidFill>
                  <a:schemeClr val="dk1"/>
                </a:solidFill>
              </a:rPr>
              <a:t>In general, neural network parameters can be optimized using Python3 packages such as optuna, which runs hundreds of simulations to find optimal parameters.  </a:t>
            </a:r>
            <a:endParaRPr sz="17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 Classifier Backtest</a:t>
            </a:r>
            <a:endParaRPr/>
          </a:p>
        </p:txBody>
      </p:sp>
      <p:pic>
        <p:nvPicPr>
          <p:cNvPr id="250" name="Google Shape;250;p41"/>
          <p:cNvPicPr preferRelativeResize="0"/>
          <p:nvPr/>
        </p:nvPicPr>
        <p:blipFill>
          <a:blip r:embed="rId3">
            <a:alphaModFix/>
          </a:blip>
          <a:stretch>
            <a:fillRect/>
          </a:stretch>
        </p:blipFill>
        <p:spPr>
          <a:xfrm>
            <a:off x="2627263" y="1515775"/>
            <a:ext cx="3889474" cy="3340375"/>
          </a:xfrm>
          <a:prstGeom prst="rect">
            <a:avLst/>
          </a:prstGeom>
          <a:noFill/>
          <a:ln>
            <a:noFill/>
          </a:ln>
        </p:spPr>
      </p:pic>
      <p:sp>
        <p:nvSpPr>
          <p:cNvPr id="251" name="Google Shape;251;p41"/>
          <p:cNvSpPr txBox="1"/>
          <p:nvPr>
            <p:ph idx="1" type="body"/>
          </p:nvPr>
        </p:nvSpPr>
        <p:spPr>
          <a:xfrm>
            <a:off x="311700" y="1017725"/>
            <a:ext cx="8520600" cy="137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Here is a sample view of the data found in the neural network classifier backtest exercise.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Strategy I: Application of Covariance Matrices to Achieve Desired Return Metrics</a:t>
            </a:r>
            <a:endParaRPr sz="1820"/>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 this strategy, we will be manipulating the covariance matrices of our ticker returns to arrive at optimal weights for our portfolio. </a:t>
            </a:r>
            <a:endParaRPr>
              <a:solidFill>
                <a:schemeClr val="dk1"/>
              </a:solidFill>
            </a:endParaRPr>
          </a:p>
          <a:p>
            <a:pPr indent="0" lvl="0" marL="0" rtl="0" algn="l">
              <a:spcBef>
                <a:spcPts val="1200"/>
              </a:spcBef>
              <a:spcAft>
                <a:spcPts val="0"/>
              </a:spcAft>
              <a:buNone/>
            </a:pPr>
            <a:r>
              <a:rPr lang="en">
                <a:solidFill>
                  <a:schemeClr val="dk1"/>
                </a:solidFill>
              </a:rPr>
              <a:t>This is primarily an exercise in </a:t>
            </a:r>
            <a:r>
              <a:rPr b="1" lang="en">
                <a:solidFill>
                  <a:schemeClr val="dk1"/>
                </a:solidFill>
              </a:rPr>
              <a:t>mean-variance allocation </a:t>
            </a:r>
            <a:r>
              <a:rPr lang="en">
                <a:solidFill>
                  <a:schemeClr val="dk1"/>
                </a:solidFill>
              </a:rPr>
              <a:t>and </a:t>
            </a:r>
            <a:r>
              <a:rPr b="1" lang="en">
                <a:solidFill>
                  <a:schemeClr val="dk1"/>
                </a:solidFill>
              </a:rPr>
              <a:t>diversification</a:t>
            </a:r>
            <a:r>
              <a:rPr b="1" lang="en">
                <a:solidFill>
                  <a:schemeClr val="dk1"/>
                </a:solidFill>
              </a:rPr>
              <a:t>. </a:t>
            </a:r>
            <a:endParaRPr b="1">
              <a:solidFill>
                <a:schemeClr val="dk1"/>
              </a:solidFill>
            </a:endParaRPr>
          </a:p>
          <a:p>
            <a:pPr indent="0" lvl="0" marL="0" rtl="0" algn="l">
              <a:spcBef>
                <a:spcPts val="1200"/>
              </a:spcBef>
              <a:spcAft>
                <a:spcPts val="0"/>
              </a:spcAft>
              <a:buNone/>
            </a:pPr>
            <a:r>
              <a:rPr lang="en">
                <a:solidFill>
                  <a:schemeClr val="dk1"/>
                </a:solidFill>
              </a:rPr>
              <a:t>The optimal formula penalizes securities for marginal risk (covariance) as opposed to total risk (volatility). Quantitative diversification in a portfolio (owning multiple covaried securities) is important in controlling marginal risk of a portfolio.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2"/>
          <p:cNvPicPr preferRelativeResize="0"/>
          <p:nvPr/>
        </p:nvPicPr>
        <p:blipFill rotWithShape="1">
          <a:blip r:embed="rId3">
            <a:alphaModFix/>
          </a:blip>
          <a:srcRect b="0" l="2700" r="1879" t="0"/>
          <a:stretch/>
        </p:blipFill>
        <p:spPr>
          <a:xfrm>
            <a:off x="1897312" y="397500"/>
            <a:ext cx="5349375" cy="4348501"/>
          </a:xfrm>
          <a:prstGeom prst="rect">
            <a:avLst/>
          </a:prstGeom>
          <a:noFill/>
          <a:ln>
            <a:noFill/>
          </a:ln>
        </p:spPr>
      </p:pic>
      <p:sp>
        <p:nvSpPr>
          <p:cNvPr id="257" name="Google Shape;257;p42"/>
          <p:cNvSpPr txBox="1"/>
          <p:nvPr/>
        </p:nvSpPr>
        <p:spPr>
          <a:xfrm>
            <a:off x="344825" y="1632900"/>
            <a:ext cx="15132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imes"/>
                <a:ea typeface="Times"/>
                <a:cs typeface="Times"/>
                <a:sym typeface="Times"/>
              </a:rPr>
              <a:t>Our strategy handily outperforms the SPY, generating a 3x return over the 14-year period between 2005 and 2019. Annualized, this strategy generates a return of </a:t>
            </a:r>
            <a:r>
              <a:rPr b="1" lang="en" sz="1100">
                <a:latin typeface="Times"/>
                <a:ea typeface="Times"/>
                <a:cs typeface="Times"/>
                <a:sym typeface="Times"/>
              </a:rPr>
              <a:t>15%.</a:t>
            </a:r>
            <a:endParaRPr b="1" sz="1100">
              <a:latin typeface="Times"/>
              <a:ea typeface="Times"/>
              <a:cs typeface="Times"/>
              <a:sym typeface="Time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Strategy IV : </a:t>
            </a:r>
            <a:r>
              <a:rPr lang="en" sz="1820"/>
              <a:t>Application of Artificial Neural Networks Regression</a:t>
            </a:r>
            <a:r>
              <a:rPr lang="en" sz="1820"/>
              <a:t>.</a:t>
            </a:r>
            <a:endParaRPr sz="1820"/>
          </a:p>
        </p:txBody>
      </p:sp>
      <p:sp>
        <p:nvSpPr>
          <p:cNvPr id="263" name="Google Shape;26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We can also apply Neural Network as a Regression technique, as opposed to a </a:t>
            </a:r>
            <a:r>
              <a:rPr lang="en">
                <a:solidFill>
                  <a:schemeClr val="dk1"/>
                </a:solidFill>
              </a:rPr>
              <a:t>classification</a:t>
            </a:r>
            <a:r>
              <a:rPr lang="en">
                <a:solidFill>
                  <a:schemeClr val="dk1"/>
                </a:solidFill>
              </a:rPr>
              <a:t> technique. Much of the terminology is </a:t>
            </a:r>
            <a:r>
              <a:rPr lang="en">
                <a:solidFill>
                  <a:schemeClr val="dk1"/>
                </a:solidFill>
              </a:rPr>
              <a:t>similar</a:t>
            </a:r>
            <a:r>
              <a:rPr lang="en">
                <a:solidFill>
                  <a:schemeClr val="dk1"/>
                </a:solidFill>
              </a:rPr>
              <a:t> here, in terms of specific coding. </a:t>
            </a:r>
            <a:endParaRPr>
              <a:solidFill>
                <a:schemeClr val="dk1"/>
              </a:solidFill>
            </a:endParaRPr>
          </a:p>
          <a:p>
            <a:pPr indent="0" lvl="0" marL="0" rtl="0" algn="l">
              <a:spcBef>
                <a:spcPts val="1200"/>
              </a:spcBef>
              <a:spcAft>
                <a:spcPts val="0"/>
              </a:spcAft>
              <a:buNone/>
            </a:pPr>
            <a:r>
              <a:rPr lang="en">
                <a:solidFill>
                  <a:schemeClr val="dk1"/>
                </a:solidFill>
              </a:rPr>
              <a:t>Here, we will use information from the 500 S&amp;P index stocks to provide a regressive prediction on the movement of the ETF in the next quarter. </a:t>
            </a:r>
            <a:endParaRPr>
              <a:solidFill>
                <a:schemeClr val="dk1"/>
              </a:solidFill>
            </a:endParaRPr>
          </a:p>
          <a:p>
            <a:pPr indent="0" lvl="0" marL="0" rtl="0" algn="l">
              <a:spcBef>
                <a:spcPts val="1200"/>
              </a:spcBef>
              <a:spcAft>
                <a:spcPts val="1200"/>
              </a:spcAft>
              <a:buNone/>
            </a:pPr>
            <a:r>
              <a:rPr lang="en">
                <a:solidFill>
                  <a:schemeClr val="dk1"/>
                </a:solidFill>
              </a:rPr>
              <a:t>Specifically, we are training our neural network on a period of 2 years. Our training set is the stock prices of all each ticker in the S&amp;P index. Our labels are the returns of the SPY on the next day. Thus, we are using neural networks to predict tomorrow’s SPY returns given the prices of all of today’s stocks. If the prediction is positive, we buy, and if it is negative, we sell. </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4"/>
          <p:cNvPicPr preferRelativeResize="0"/>
          <p:nvPr/>
        </p:nvPicPr>
        <p:blipFill>
          <a:blip r:embed="rId3">
            <a:alphaModFix/>
          </a:blip>
          <a:stretch>
            <a:fillRect/>
          </a:stretch>
        </p:blipFill>
        <p:spPr>
          <a:xfrm>
            <a:off x="1716401" y="528275"/>
            <a:ext cx="5711199" cy="4086925"/>
          </a:xfrm>
          <a:prstGeom prst="rect">
            <a:avLst/>
          </a:prstGeom>
          <a:noFill/>
          <a:ln>
            <a:noFill/>
          </a:ln>
        </p:spPr>
      </p:pic>
      <p:sp>
        <p:nvSpPr>
          <p:cNvPr id="269" name="Google Shape;269;p44"/>
          <p:cNvSpPr txBox="1"/>
          <p:nvPr/>
        </p:nvSpPr>
        <p:spPr>
          <a:xfrm>
            <a:off x="354400" y="1555800"/>
            <a:ext cx="12549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a:ea typeface="Times"/>
                <a:cs typeface="Times"/>
                <a:sym typeface="Times"/>
              </a:rPr>
              <a:t>Over the two year period, this day trading strategy generates roughly </a:t>
            </a:r>
            <a:r>
              <a:rPr b="1" lang="en" sz="1200">
                <a:latin typeface="Times"/>
                <a:ea typeface="Times"/>
                <a:cs typeface="Times"/>
                <a:sym typeface="Times"/>
              </a:rPr>
              <a:t>16</a:t>
            </a:r>
            <a:r>
              <a:rPr lang="en" sz="1200">
                <a:latin typeface="Times"/>
                <a:ea typeface="Times"/>
                <a:cs typeface="Times"/>
                <a:sym typeface="Times"/>
              </a:rPr>
              <a:t>% annualized returns, outperforming the SPY. </a:t>
            </a:r>
            <a:endParaRPr sz="1200">
              <a:latin typeface="Times"/>
              <a:ea typeface="Times"/>
              <a:cs typeface="Times"/>
              <a:sym typeface="Time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75" name="Google Shape;27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Using principles learning during this course on random matrices, namely covariance matrices, principal component analysis, and artificial neural networks, we have been able to devise a number of algorithmic trading strategies, many of which outperform the market and earn excess returns. </a:t>
            </a:r>
            <a:endParaRPr>
              <a:solidFill>
                <a:schemeClr val="dk1"/>
              </a:solidFill>
            </a:endParaRPr>
          </a:p>
          <a:p>
            <a:pPr indent="0" lvl="0" marL="0" rtl="0" algn="l">
              <a:spcBef>
                <a:spcPts val="1200"/>
              </a:spcBef>
              <a:spcAft>
                <a:spcPts val="0"/>
              </a:spcAft>
              <a:buNone/>
            </a:pPr>
            <a:r>
              <a:rPr lang="en">
                <a:solidFill>
                  <a:schemeClr val="dk1"/>
                </a:solidFill>
              </a:rPr>
              <a:t>It is my hope that I was able to convey my understanding of these principles and my ability to apply them in practical, professional settings. </a:t>
            </a:r>
            <a:endParaRPr>
              <a:solidFill>
                <a:schemeClr val="dk1"/>
              </a:solidFill>
            </a:endParaRPr>
          </a:p>
          <a:p>
            <a:pPr indent="0" lvl="0" marL="0" rtl="0" algn="l">
              <a:spcBef>
                <a:spcPts val="1200"/>
              </a:spcBef>
              <a:spcAft>
                <a:spcPts val="1200"/>
              </a:spcAft>
              <a:buNone/>
            </a:pPr>
            <a:r>
              <a:rPr lang="en">
                <a:solidFill>
                  <a:schemeClr val="dk1"/>
                </a:solidFill>
              </a:rPr>
              <a:t>Thank you!</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Portfolio Volatility: N assets.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With N risky assets, </a:t>
            </a:r>
            <a:endParaRPr>
              <a:solidFill>
                <a:schemeClr val="dk1"/>
              </a:solidFill>
            </a:endParaRPr>
          </a:p>
          <a:p>
            <a:pPr indent="0" lvl="0" marL="0" rtl="0" algn="l">
              <a:spcBef>
                <a:spcPts val="1200"/>
              </a:spcBef>
              <a:spcAft>
                <a:spcPts val="0"/>
              </a:spcAft>
              <a:buNone/>
            </a:pPr>
            <a:r>
              <a:rPr lang="en">
                <a:solidFill>
                  <a:schemeClr val="dk1"/>
                </a:solidFill>
              </a:rPr>
              <a:t>Clearly, overall portfolio volatility is highly dependent on individual covariances between assets. </a:t>
            </a:r>
            <a:endParaRPr>
              <a:solidFill>
                <a:schemeClr val="dk1"/>
              </a:solidFill>
            </a:endParaRPr>
          </a:p>
          <a:p>
            <a:pPr indent="0" lvl="0" marL="0" rtl="0" algn="l">
              <a:spcBef>
                <a:spcPts val="1200"/>
              </a:spcBef>
              <a:spcAft>
                <a:spcPts val="0"/>
              </a:spcAft>
              <a:buNone/>
            </a:pPr>
            <a:r>
              <a:rPr lang="en">
                <a:solidFill>
                  <a:schemeClr val="dk1"/>
                </a:solidFill>
              </a:rPr>
              <a:t>As portfolio managers, we seek to minimize risk while still achieving some desired mean excess return (beyond the risk-free rate, that is). This metric, </a:t>
            </a:r>
            <a:r>
              <a:rPr b="1" lang="en">
                <a:solidFill>
                  <a:schemeClr val="dk1"/>
                </a:solidFill>
              </a:rPr>
              <a:t>Sharpe Ratio</a:t>
            </a:r>
            <a:r>
              <a:rPr lang="en">
                <a:solidFill>
                  <a:schemeClr val="dk1"/>
                </a:solidFill>
              </a:rPr>
              <a:t>, is calculated by dividing excess portfolio return by the portfolio volatility. </a:t>
            </a:r>
            <a:endParaRPr>
              <a:solidFill>
                <a:schemeClr val="dk1"/>
              </a:solidFill>
            </a:endParaRPr>
          </a:p>
          <a:p>
            <a:pPr indent="0" lvl="0" marL="0" rtl="0" algn="l">
              <a:spcBef>
                <a:spcPts val="1200"/>
              </a:spcBef>
              <a:spcAft>
                <a:spcPts val="1200"/>
              </a:spcAft>
              <a:buNone/>
            </a:pPr>
            <a:r>
              <a:rPr lang="en">
                <a:solidFill>
                  <a:schemeClr val="dk1"/>
                </a:solidFill>
              </a:rPr>
              <a:t>Now, we will seek to find a mathematical model that captures this.</a:t>
            </a:r>
            <a:endParaRPr>
              <a:solidFill>
                <a:schemeClr val="dk1"/>
              </a:solidFill>
            </a:endParaRPr>
          </a:p>
        </p:txBody>
      </p:sp>
      <p:pic>
        <p:nvPicPr>
          <p:cNvPr id="74" name="Google Shape;74;p16"/>
          <p:cNvPicPr preferRelativeResize="0"/>
          <p:nvPr/>
        </p:nvPicPr>
        <p:blipFill>
          <a:blip r:embed="rId3">
            <a:alphaModFix/>
          </a:blip>
          <a:stretch>
            <a:fillRect/>
          </a:stretch>
        </p:blipFill>
        <p:spPr>
          <a:xfrm>
            <a:off x="2394400" y="1152475"/>
            <a:ext cx="1655328" cy="57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Portfolio Mean and Variance: Two Assets</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Given weight </a:t>
            </a:r>
            <a:r>
              <a:rPr i="1" lang="en">
                <a:solidFill>
                  <a:schemeClr val="dk1"/>
                </a:solidFill>
              </a:rPr>
              <a:t>w, </a:t>
            </a:r>
            <a:endParaRPr>
              <a:solidFill>
                <a:schemeClr val="dk1"/>
              </a:solidFill>
            </a:endParaRPr>
          </a:p>
        </p:txBody>
      </p:sp>
      <p:pic>
        <p:nvPicPr>
          <p:cNvPr id="81" name="Google Shape;81;p17"/>
          <p:cNvPicPr preferRelativeResize="0"/>
          <p:nvPr/>
        </p:nvPicPr>
        <p:blipFill rotWithShape="1">
          <a:blip r:embed="rId3">
            <a:alphaModFix/>
          </a:blip>
          <a:srcRect b="67257" l="0" r="0" t="0"/>
          <a:stretch/>
        </p:blipFill>
        <p:spPr>
          <a:xfrm>
            <a:off x="2025275" y="1017718"/>
            <a:ext cx="6618675" cy="653925"/>
          </a:xfrm>
          <a:prstGeom prst="rect">
            <a:avLst/>
          </a:prstGeom>
          <a:noFill/>
          <a:ln>
            <a:noFill/>
          </a:ln>
        </p:spPr>
      </p:pic>
      <p:pic>
        <p:nvPicPr>
          <p:cNvPr id="82" name="Google Shape;82;p17"/>
          <p:cNvPicPr preferRelativeResize="0"/>
          <p:nvPr/>
        </p:nvPicPr>
        <p:blipFill rotWithShape="1">
          <a:blip r:embed="rId3">
            <a:alphaModFix/>
          </a:blip>
          <a:srcRect b="0" l="18743" r="3869" t="67257"/>
          <a:stretch/>
        </p:blipFill>
        <p:spPr>
          <a:xfrm>
            <a:off x="482200" y="2282700"/>
            <a:ext cx="5122074" cy="653925"/>
          </a:xfrm>
          <a:prstGeom prst="rect">
            <a:avLst/>
          </a:prstGeom>
          <a:noFill/>
          <a:ln>
            <a:noFill/>
          </a:ln>
        </p:spPr>
      </p:pic>
      <p:pic>
        <p:nvPicPr>
          <p:cNvPr id="83" name="Google Shape;83;p17"/>
          <p:cNvPicPr preferRelativeResize="0"/>
          <p:nvPr/>
        </p:nvPicPr>
        <p:blipFill rotWithShape="1">
          <a:blip r:embed="rId3">
            <a:alphaModFix/>
          </a:blip>
          <a:srcRect b="36861" l="18870" r="40007" t="30395"/>
          <a:stretch/>
        </p:blipFill>
        <p:spPr>
          <a:xfrm>
            <a:off x="482200" y="1628775"/>
            <a:ext cx="2721775" cy="653925"/>
          </a:xfrm>
          <a:prstGeom prst="rect">
            <a:avLst/>
          </a:prstGeom>
          <a:noFill/>
          <a:ln>
            <a:noFill/>
          </a:ln>
        </p:spPr>
      </p:pic>
      <p:sp>
        <p:nvSpPr>
          <p:cNvPr id="84" name="Google Shape;84;p17"/>
          <p:cNvSpPr txBox="1"/>
          <p:nvPr/>
        </p:nvSpPr>
        <p:spPr>
          <a:xfrm>
            <a:off x="311700" y="3065200"/>
            <a:ext cx="8161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a:ea typeface="Times"/>
                <a:cs typeface="Times"/>
                <a:sym typeface="Times"/>
              </a:rPr>
              <a:t>Weights can theoretically be any real number, but all weights must sum to 1. </a:t>
            </a:r>
            <a:endParaRPr sz="1800">
              <a:latin typeface="Times"/>
              <a:ea typeface="Times"/>
              <a:cs typeface="Times"/>
              <a:sym typeface="Times"/>
            </a:endParaRPr>
          </a:p>
          <a:p>
            <a:pPr indent="0" lvl="0" marL="0" rtl="0" algn="l">
              <a:spcBef>
                <a:spcPts val="0"/>
              </a:spcBef>
              <a:spcAft>
                <a:spcPts val="0"/>
              </a:spcAft>
              <a:buNone/>
            </a:pPr>
            <a:r>
              <a:t/>
            </a:r>
            <a:endParaRPr sz="1800">
              <a:latin typeface="Times"/>
              <a:ea typeface="Times"/>
              <a:cs typeface="Times"/>
              <a:sym typeface="Times"/>
            </a:endParaRPr>
          </a:p>
          <a:p>
            <a:pPr indent="0" lvl="0" marL="0" rtl="0" algn="l">
              <a:spcBef>
                <a:spcPts val="0"/>
              </a:spcBef>
              <a:spcAft>
                <a:spcPts val="0"/>
              </a:spcAft>
              <a:buNone/>
            </a:pPr>
            <a:r>
              <a:rPr lang="en" sz="1800">
                <a:latin typeface="Times"/>
                <a:ea typeface="Times"/>
                <a:cs typeface="Times"/>
                <a:sym typeface="Times"/>
              </a:rPr>
              <a:t>If weights are beyond -1 or 1, then we are borrowing capital beyond our budget to invest in the security.</a:t>
            </a:r>
            <a:endParaRPr sz="1800">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Portfolio Volatility Visualized: Two Assets</a:t>
            </a:r>
            <a:endParaRPr/>
          </a:p>
        </p:txBody>
      </p:sp>
      <p:pic>
        <p:nvPicPr>
          <p:cNvPr id="90" name="Google Shape;90;p18"/>
          <p:cNvPicPr preferRelativeResize="0"/>
          <p:nvPr/>
        </p:nvPicPr>
        <p:blipFill>
          <a:blip r:embed="rId3">
            <a:alphaModFix/>
          </a:blip>
          <a:stretch>
            <a:fillRect/>
          </a:stretch>
        </p:blipFill>
        <p:spPr>
          <a:xfrm>
            <a:off x="1768075" y="1110750"/>
            <a:ext cx="5186374" cy="3684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Mean-Variance Allocation: Two Assets</a:t>
            </a:r>
            <a:endParaRPr/>
          </a:p>
        </p:txBody>
      </p:sp>
      <p:pic>
        <p:nvPicPr>
          <p:cNvPr id="96" name="Google Shape;96;p19"/>
          <p:cNvPicPr preferRelativeResize="0"/>
          <p:nvPr/>
        </p:nvPicPr>
        <p:blipFill>
          <a:blip r:embed="rId3">
            <a:alphaModFix/>
          </a:blip>
          <a:stretch>
            <a:fillRect/>
          </a:stretch>
        </p:blipFill>
        <p:spPr>
          <a:xfrm>
            <a:off x="1283425" y="1122225"/>
            <a:ext cx="6194000" cy="3820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Mean-Variance Frontier</a:t>
            </a:r>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chemeClr val="dk1"/>
                </a:solidFill>
              </a:rPr>
              <a:t>Mean-Variance frontier as visualized by 25 US-Equity Portfolios, sorted by size. </a:t>
            </a:r>
            <a:endParaRPr sz="1500">
              <a:solidFill>
                <a:schemeClr val="dk1"/>
              </a:solidFill>
            </a:endParaRPr>
          </a:p>
        </p:txBody>
      </p:sp>
      <p:pic>
        <p:nvPicPr>
          <p:cNvPr id="103" name="Google Shape;103;p20"/>
          <p:cNvPicPr preferRelativeResize="0"/>
          <p:nvPr/>
        </p:nvPicPr>
        <p:blipFill>
          <a:blip r:embed="rId3">
            <a:alphaModFix/>
          </a:blip>
          <a:stretch>
            <a:fillRect/>
          </a:stretch>
        </p:blipFill>
        <p:spPr>
          <a:xfrm>
            <a:off x="2023243" y="1624750"/>
            <a:ext cx="5343570" cy="3158350"/>
          </a:xfrm>
          <a:prstGeom prst="rect">
            <a:avLst/>
          </a:prstGeom>
          <a:noFill/>
          <a:ln>
            <a:noFill/>
          </a:ln>
        </p:spPr>
      </p:pic>
      <p:sp>
        <p:nvSpPr>
          <p:cNvPr id="104" name="Google Shape;104;p20"/>
          <p:cNvSpPr txBox="1"/>
          <p:nvPr/>
        </p:nvSpPr>
        <p:spPr>
          <a:xfrm>
            <a:off x="268200" y="1513350"/>
            <a:ext cx="1542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The curved segment </a:t>
            </a:r>
            <a:r>
              <a:rPr lang="en" sz="1100"/>
              <a:t>represents efficient mean-variance </a:t>
            </a:r>
            <a:r>
              <a:rPr b="1" lang="en" sz="1100"/>
              <a:t>optimized</a:t>
            </a:r>
            <a:r>
              <a:rPr lang="en" sz="1100"/>
              <a:t> portfolios. These portfolios maximize mean return </a:t>
            </a:r>
            <a:r>
              <a:rPr b="1" lang="en" sz="1100"/>
              <a:t>given a specific variance level</a:t>
            </a:r>
            <a:r>
              <a:rPr lang="en" sz="1100"/>
              <a:t>.</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Solving for Optimal Portfolio Weights: Tangency Portfolio</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Our problem can be thought of as an optimization exercise, as we seek to minimize volatility given a target mean value. </a:t>
            </a:r>
            <a:endParaRPr>
              <a:solidFill>
                <a:schemeClr val="dk1"/>
              </a:solidFill>
            </a:endParaRPr>
          </a:p>
          <a:p>
            <a:pPr indent="0" lvl="0" marL="0" rtl="0" algn="l">
              <a:spcBef>
                <a:spcPts val="1200"/>
              </a:spcBef>
              <a:spcAft>
                <a:spcPts val="0"/>
              </a:spcAft>
              <a:buNone/>
            </a:pPr>
            <a:r>
              <a:rPr lang="en">
                <a:solidFill>
                  <a:schemeClr val="dk1"/>
                </a:solidFill>
              </a:rPr>
              <a:t>More optimally, we may seek to simply maximize portfolio Sharpe Ratio, given our asset covariance matrices.</a:t>
            </a:r>
            <a:endParaRPr>
              <a:solidFill>
                <a:schemeClr val="dk1"/>
              </a:solidFill>
            </a:endParaRPr>
          </a:p>
          <a:p>
            <a:pPr indent="0" lvl="0" marL="0" rtl="0" algn="l">
              <a:spcBef>
                <a:spcPts val="1200"/>
              </a:spcBef>
              <a:spcAft>
                <a:spcPts val="0"/>
              </a:spcAft>
              <a:buNone/>
            </a:pPr>
            <a:r>
              <a:rPr lang="en">
                <a:solidFill>
                  <a:schemeClr val="dk1"/>
                </a:solidFill>
              </a:rPr>
              <a:t>Solving Lagrange equation yields the tangency portfolio, named after position on the MV-Frontier.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11" name="Google Shape;111;p21"/>
          <p:cNvPicPr preferRelativeResize="0"/>
          <p:nvPr/>
        </p:nvPicPr>
        <p:blipFill>
          <a:blip r:embed="rId3">
            <a:alphaModFix/>
          </a:blip>
          <a:stretch>
            <a:fillRect/>
          </a:stretch>
        </p:blipFill>
        <p:spPr>
          <a:xfrm>
            <a:off x="350025" y="3441950"/>
            <a:ext cx="3088750" cy="810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